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708" r:id="rId3"/>
  </p:sldMasterIdLst>
  <p:notesMasterIdLst>
    <p:notesMasterId r:id="rId13"/>
  </p:notesMasterIdLst>
  <p:sldIdLst>
    <p:sldId id="340" r:id="rId4"/>
    <p:sldId id="896" r:id="rId5"/>
    <p:sldId id="872" r:id="rId6"/>
    <p:sldId id="887" r:id="rId7"/>
    <p:sldId id="895" r:id="rId8"/>
    <p:sldId id="889" r:id="rId9"/>
    <p:sldId id="890" r:id="rId10"/>
    <p:sldId id="897" r:id="rId11"/>
    <p:sldId id="8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dhari, Mansi (US - Bengaluru)" initials="KM(-B" lastIdx="1" clrIdx="0">
    <p:extLst>
      <p:ext uri="{19B8F6BF-5375-455C-9EA6-DF929625EA0E}">
        <p15:presenceInfo xmlns:p15="http://schemas.microsoft.com/office/powerpoint/2012/main" userId="S-1-5-21-238447276-1040861923-1850952788-24590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996633"/>
    <a:srgbClr val="1C415A"/>
    <a:srgbClr val="86BC25"/>
    <a:srgbClr val="1C4D6D"/>
    <a:srgbClr val="17618C"/>
    <a:srgbClr val="62B5E5"/>
    <a:srgbClr val="0097A9"/>
    <a:srgbClr val="75787B"/>
    <a:srgbClr val="A1D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907" autoAdjust="0"/>
  </p:normalViewPr>
  <p:slideViewPr>
    <p:cSldViewPr snapToGrid="0">
      <p:cViewPr>
        <p:scale>
          <a:sx n="65" d="100"/>
          <a:sy n="65" d="100"/>
        </p:scale>
        <p:origin x="65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r>
              <a:rPr lang="en-US" sz="1400">
                <a:solidFill>
                  <a:schemeClr val="bg1"/>
                </a:solidFill>
              </a:rPr>
              <a:t>Pain in the last 7 days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8151082677165353E-2"/>
          <c:y val="0.10993367926096953"/>
          <c:w val="0.91934891732283464"/>
          <c:h val="0.658620701678643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86BC25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169</c:v>
                </c:pt>
                <c:pt idx="1">
                  <c:v>170</c:v>
                </c:pt>
                <c:pt idx="2">
                  <c:v>183</c:v>
                </c:pt>
                <c:pt idx="3">
                  <c:v>188</c:v>
                </c:pt>
                <c:pt idx="4">
                  <c:v>182</c:v>
                </c:pt>
                <c:pt idx="5">
                  <c:v>181</c:v>
                </c:pt>
                <c:pt idx="6">
                  <c:v>179</c:v>
                </c:pt>
                <c:pt idx="7">
                  <c:v>177</c:v>
                </c:pt>
                <c:pt idx="8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B8-4506-AD5F-5B5FCCF4B0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85</c:v>
                </c:pt>
                <c:pt idx="1">
                  <c:v>84</c:v>
                </c:pt>
                <c:pt idx="2">
                  <c:v>72</c:v>
                </c:pt>
                <c:pt idx="3">
                  <c:v>67</c:v>
                </c:pt>
                <c:pt idx="4">
                  <c:v>77</c:v>
                </c:pt>
                <c:pt idx="5">
                  <c:v>78</c:v>
                </c:pt>
                <c:pt idx="6">
                  <c:v>79</c:v>
                </c:pt>
                <c:pt idx="7">
                  <c:v>82</c:v>
                </c:pt>
                <c:pt idx="8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B8-4506-AD5F-5B5FCCF4B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341912"/>
        <c:axId val="6303435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Poly. (Yes)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169</c:v>
                </c:pt>
                <c:pt idx="1">
                  <c:v>168</c:v>
                </c:pt>
                <c:pt idx="2">
                  <c:v>183</c:v>
                </c:pt>
                <c:pt idx="3">
                  <c:v>188</c:v>
                </c:pt>
                <c:pt idx="4">
                  <c:v>184</c:v>
                </c:pt>
                <c:pt idx="5">
                  <c:v>181</c:v>
                </c:pt>
                <c:pt idx="6">
                  <c:v>179</c:v>
                </c:pt>
                <c:pt idx="7">
                  <c:v>177</c:v>
                </c:pt>
                <c:pt idx="8">
                  <c:v>178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B8-4506-AD5F-5B5FCCF4B0E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Poly. (No)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85</c:v>
                </c:pt>
                <c:pt idx="1">
                  <c:v>83</c:v>
                </c:pt>
                <c:pt idx="2">
                  <c:v>72</c:v>
                </c:pt>
                <c:pt idx="3">
                  <c:v>69</c:v>
                </c:pt>
                <c:pt idx="4">
                  <c:v>77</c:v>
                </c:pt>
                <c:pt idx="5">
                  <c:v>78</c:v>
                </c:pt>
                <c:pt idx="6">
                  <c:v>80</c:v>
                </c:pt>
                <c:pt idx="7">
                  <c:v>82</c:v>
                </c:pt>
                <c:pt idx="8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B8-4506-AD5F-5B5FCCF4B0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0341912"/>
        <c:axId val="630343552"/>
      </c:lineChart>
      <c:catAx>
        <c:axId val="630341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630343552"/>
        <c:crosses val="autoZero"/>
        <c:auto val="1"/>
        <c:lblAlgn val="ctr"/>
        <c:lblOffset val="100"/>
        <c:noMultiLvlLbl val="0"/>
      </c:catAx>
      <c:valAx>
        <c:axId val="63034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630341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Verdana" panose="020B0604030504040204" pitchFamily="34" charset="0"/>
          <a:ea typeface="Verdan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r>
              <a:rPr lang="en-US" sz="1400" dirty="0">
                <a:solidFill>
                  <a:schemeClr val="bg1"/>
                </a:solidFill>
              </a:rPr>
              <a:t>Sick Leave</a:t>
            </a:r>
          </a:p>
        </c:rich>
      </c:tx>
      <c:layout>
        <c:manualLayout>
          <c:xMode val="edge"/>
          <c:yMode val="edge"/>
          <c:x val="0.41190179102956187"/>
          <c:y val="2.57643247278685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597788957900401E-2"/>
          <c:y val="0.11389770052838279"/>
          <c:w val="0.91934891732283464"/>
          <c:h val="0.669754266149777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175</c:v>
                </c:pt>
                <c:pt idx="1">
                  <c:v>198</c:v>
                </c:pt>
                <c:pt idx="2">
                  <c:v>185</c:v>
                </c:pt>
                <c:pt idx="3">
                  <c:v>210</c:v>
                </c:pt>
                <c:pt idx="4">
                  <c:v>208</c:v>
                </c:pt>
                <c:pt idx="5">
                  <c:v>220</c:v>
                </c:pt>
                <c:pt idx="6">
                  <c:v>183</c:v>
                </c:pt>
                <c:pt idx="7">
                  <c:v>190</c:v>
                </c:pt>
                <c:pt idx="8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C6-4028-948B-A210553A0D1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80</c:v>
                </c:pt>
                <c:pt idx="1">
                  <c:v>60</c:v>
                </c:pt>
                <c:pt idx="2">
                  <c:v>70</c:v>
                </c:pt>
                <c:pt idx="3">
                  <c:v>45</c:v>
                </c:pt>
                <c:pt idx="4">
                  <c:v>50</c:v>
                </c:pt>
                <c:pt idx="5">
                  <c:v>40</c:v>
                </c:pt>
                <c:pt idx="6">
                  <c:v>75</c:v>
                </c:pt>
                <c:pt idx="7">
                  <c:v>72</c:v>
                </c:pt>
                <c:pt idx="8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C6-4028-948B-A210553A0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0341912"/>
        <c:axId val="6303435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Poly. (Yes)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175</c:v>
                </c:pt>
                <c:pt idx="1">
                  <c:v>198</c:v>
                </c:pt>
                <c:pt idx="2">
                  <c:v>186</c:v>
                </c:pt>
                <c:pt idx="3">
                  <c:v>205</c:v>
                </c:pt>
                <c:pt idx="4">
                  <c:v>212</c:v>
                </c:pt>
                <c:pt idx="5">
                  <c:v>218</c:v>
                </c:pt>
                <c:pt idx="6">
                  <c:v>188</c:v>
                </c:pt>
                <c:pt idx="7">
                  <c:v>190</c:v>
                </c:pt>
                <c:pt idx="8">
                  <c:v>190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C6-4028-948B-A210553A0D1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Poly. (No)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Neck</c:v>
                </c:pt>
                <c:pt idx="1">
                  <c:v>Shoulders</c:v>
                </c:pt>
                <c:pt idx="2">
                  <c:v>Elbows</c:v>
                </c:pt>
                <c:pt idx="3">
                  <c:v>Wrist</c:v>
                </c:pt>
                <c:pt idx="4">
                  <c:v>Upper Back</c:v>
                </c:pt>
                <c:pt idx="5">
                  <c:v>Lower Back</c:v>
                </c:pt>
                <c:pt idx="6">
                  <c:v>Hips</c:v>
                </c:pt>
                <c:pt idx="7">
                  <c:v>Knees</c:v>
                </c:pt>
                <c:pt idx="8">
                  <c:v>Ankles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80</c:v>
                </c:pt>
                <c:pt idx="1">
                  <c:v>63</c:v>
                </c:pt>
                <c:pt idx="2">
                  <c:v>70</c:v>
                </c:pt>
                <c:pt idx="3">
                  <c:v>46</c:v>
                </c:pt>
                <c:pt idx="4">
                  <c:v>47</c:v>
                </c:pt>
                <c:pt idx="5">
                  <c:v>44</c:v>
                </c:pt>
                <c:pt idx="6">
                  <c:v>75</c:v>
                </c:pt>
                <c:pt idx="7">
                  <c:v>72</c:v>
                </c:pt>
                <c:pt idx="8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C6-4028-948B-A210553A0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0341912"/>
        <c:axId val="630343552"/>
      </c:lineChart>
      <c:catAx>
        <c:axId val="630341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630343552"/>
        <c:crosses val="autoZero"/>
        <c:auto val="1"/>
        <c:lblAlgn val="ctr"/>
        <c:lblOffset val="100"/>
        <c:noMultiLvlLbl val="0"/>
      </c:catAx>
      <c:valAx>
        <c:axId val="630343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630341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Verdana" panose="020B0604030504040204" pitchFamily="34" charset="0"/>
          <a:ea typeface="Verdan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7A45E-E3F0-45BE-ABB1-159BF9C41FCB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9CF78-930A-4D48-A16B-A3E7A7125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9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00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9CF78-930A-4D48-A16B-A3E7A7125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0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9CF78-930A-4D48-A16B-A3E7A71254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2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BD10-F9F4-4D9E-8A80-65123466D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A3A10-FD25-4781-A8FB-F5E246E9A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E0354-B4C0-4E2C-A4D0-F8E176A9F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936C-7817-4310-8E5F-2974F107F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5290B-C685-4B53-8976-FA695375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72D38-CB7F-46CC-9BF1-61D0400F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6D6E2-CB1D-4798-94EE-931DE2507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E029A-6DAC-4262-900E-B2AB1D41C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2EAC-C3D3-49AA-BD9F-D5EBF84D8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53AEC-B44E-45FF-982A-0B5160CF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7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38336C-DCC5-4EA1-8E45-D16F1DB8AC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60B04-00BE-4EBE-9E7B-D9A34DD3A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0A293-6A1E-4829-97B2-5616A9F6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86D2-7D62-4372-9699-736E409C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8D8FF-5B89-43A2-BDB9-47B4948B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84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9648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940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72480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455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0243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234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010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09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CDB3-0CC1-4850-9AA2-E357232C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42897-C61E-4B0E-AA82-BDC7F82DC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2F529-C3C0-430B-9CD5-54D263FA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E9B4D-6FA1-441B-9B8C-5CC14954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6D49E-B7E2-4A2B-8F43-F1848D82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1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357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821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58957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5232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741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128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31605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50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197853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42857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0F6E-87F1-4AE1-9065-5B0A0BF6F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895A4-C5CA-488C-A1E7-77B8084E5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44290-B991-4918-BC46-42A171C98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09C51-61BD-4091-9EA1-6B419836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CFBD-811D-4059-B7F1-9ADF1F57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77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43490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116312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282383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4416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15553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37357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903192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094518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57225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2736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BDBA-4D0D-4F23-B4F2-9A6099A0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CD9BA-25B0-49C5-B814-757099505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FC13-8353-41EC-9C51-D4F7E28E5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A4BC-3A64-4E4C-B03D-ECC651BB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6F8DE-9943-4B03-A919-C0AC86EC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3D4E6-D3CE-4B93-9C9F-8A998191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8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87975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147480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362534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717764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002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280313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 dirty="0">
                <a:solidFill>
                  <a:schemeClr val="bg1"/>
                </a:solidFill>
              </a:rPr>
              <a:t>Co-brand</a:t>
            </a:r>
            <a:br>
              <a:rPr lang="en-US" sz="1600" noProof="0" dirty="0">
                <a:solidFill>
                  <a:schemeClr val="bg1"/>
                </a:solidFill>
              </a:rPr>
            </a:br>
            <a:r>
              <a:rPr lang="en-US" sz="16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1569498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010552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793927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Presentation title</a:t>
            </a:r>
            <a:br>
              <a:rPr lang="en-US" sz="650" noProof="0" dirty="0">
                <a:solidFill>
                  <a:schemeClr val="bg1"/>
                </a:solidFill>
              </a:rPr>
            </a:br>
            <a:r>
              <a:rPr lang="en-US" sz="650" noProof="0" dirty="0">
                <a:solidFill>
                  <a:schemeClr val="bg1"/>
                </a:solidFill>
              </a:rPr>
              <a:t>[To edit, click View &gt; Slide Master &gt; Slide master1]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Copyright </a:t>
            </a:r>
            <a:r>
              <a:rPr lang="en-US" sz="650" noProof="0">
                <a:solidFill>
                  <a:schemeClr val="bg1"/>
                </a:solidFill>
              </a:rPr>
              <a:t>© 2017 </a:t>
            </a:r>
            <a:r>
              <a:rPr lang="en-US" sz="650" noProof="0" dirty="0">
                <a:solidFill>
                  <a:schemeClr val="bg1"/>
                </a:solidFill>
              </a:rPr>
              <a:t>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8755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5128-6948-4086-AB50-7A00B728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7EEF1-1821-49FD-9165-96C64E91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DC541-2185-411E-8688-6BC71A40A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95C80-3580-474C-8C1B-8A14DB7E9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D74C4-F4B7-415C-B2FC-C0C6DD47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E221C-7420-43D4-9C98-8AE4665E4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DBE4E5-32B4-4B12-84C7-F2E87B375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CB12D-26B9-4898-971A-CA3F7B8A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41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495495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565573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29191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75325" y="4102100"/>
            <a:ext cx="8555263" cy="2197101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800"/>
              </a:spcAft>
              <a:defRPr sz="9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2597" y="4102100"/>
            <a:ext cx="2319503" cy="1725448"/>
          </a:xfrm>
        </p:spPr>
        <p:txBody>
          <a:bodyPr anchor="ctr" anchorCtr="0"/>
          <a:lstStyle>
            <a:lvl1pPr algn="ctr">
              <a:defRPr sz="1200"/>
            </a:lvl1pPr>
          </a:lstStyle>
          <a:p>
            <a:r>
              <a:rPr lang="en-US" sz="1200" noProof="0" dirty="0"/>
              <a:t>Insert sponsorship mark here</a:t>
            </a:r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402598" y="5935479"/>
            <a:ext cx="2319501" cy="363723"/>
          </a:xfrm>
        </p:spPr>
        <p:txBody>
          <a:bodyPr anchor="b" anchorCtr="0"/>
          <a:lstStyle>
            <a:lvl1pPr>
              <a:lnSpc>
                <a:spcPct val="100000"/>
              </a:lnSpc>
              <a:defRPr sz="1267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597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505856" y="727200"/>
            <a:ext cx="7200000" cy="54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600" b="0">
                <a:solidFill>
                  <a:schemeClr val="bg1"/>
                </a:solidFill>
              </a:defRPr>
            </a:lvl2pPr>
            <a:lvl3pPr marL="0" indent="0" algn="l"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noProof="0" dirty="0"/>
              <a:t>Click to edit Master subtitle style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830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2489813" y="727200"/>
            <a:ext cx="72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title style</a:t>
            </a:r>
          </a:p>
          <a:p>
            <a:pPr lvl="1"/>
            <a:r>
              <a:rPr lang="en-US" noProof="0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7242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3989" y="586423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noProof="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1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539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3336000" y="1368000"/>
            <a:ext cx="5520000" cy="414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4200"/>
              </a:lnSpc>
              <a:defRPr sz="36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501651" y="586423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5594349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8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9579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9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732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406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7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768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2423-15C8-47D4-9058-F8CD5FFB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AC14A-9013-4674-9C38-45E72EC6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4D821-B4B5-4C2A-8226-A8896A98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D3491-B647-44B8-82A1-1BBA84942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131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7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127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7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8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7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6343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1651" y="1705670"/>
            <a:ext cx="10541000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01651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2278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2" y="1628775"/>
            <a:ext cx="915236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8511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7200"/>
            <a:ext cx="9277349" cy="4759584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96048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726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bg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718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28775"/>
            <a:ext cx="9277349" cy="4752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600"/>
              </a:spcBef>
              <a:defRPr sz="28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38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1"/>
            <a:ext cx="11188700" cy="6985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241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4136B-FAFD-4938-9422-EABE31B2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44E77-E272-4D29-BA70-60357CB1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211A4-B695-49D4-8AFD-A05C5CA4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51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71842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6234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501651" y="1700213"/>
            <a:ext cx="11165416" cy="46789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392620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65289"/>
            <a:ext cx="11188699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50237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65289"/>
            <a:ext cx="3562351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03184" y="2051999"/>
            <a:ext cx="3561616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03185" y="1665289"/>
            <a:ext cx="3561615" cy="3921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26397" y="2051999"/>
            <a:ext cx="3563953" cy="4069014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26396" y="1659145"/>
            <a:ext cx="3563955" cy="39825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330127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20266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20266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458715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5305580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83999" y="1665289"/>
            <a:ext cx="5306351" cy="471646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1600"/>
            </a:lvl1pPr>
            <a:lvl2pPr>
              <a:tabLst>
                <a:tab pos="5029200" algn="r"/>
              </a:tabLst>
              <a:defRPr sz="1600"/>
            </a:lvl2pPr>
            <a:lvl3pPr>
              <a:tabLst>
                <a:tab pos="5029200" algn="r"/>
              </a:tabLst>
              <a:defRPr sz="1600"/>
            </a:lvl3pPr>
            <a:lvl4pPr>
              <a:tabLst>
                <a:tab pos="5029200" algn="r"/>
              </a:tabLst>
              <a:defRPr sz="1600"/>
            </a:lvl4pPr>
            <a:lvl5pPr>
              <a:tabLst>
                <a:tab pos="5029200" algn="r"/>
              </a:tabLst>
              <a:defRPr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635173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7718234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25099" y="2125013"/>
            <a:ext cx="5608320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354313" y="2125013"/>
            <a:ext cx="5608320" cy="3996000"/>
          </a:xfrm>
        </p:spPr>
        <p:txBody>
          <a:bodyPr/>
          <a:lstStyle/>
          <a:p>
            <a:r>
              <a:rPr lang="en-US" noProof="0" dirty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39064" cy="420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51029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2" y="317500"/>
            <a:ext cx="11188699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700214"/>
            <a:ext cx="6240000" cy="4681537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70176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1" y="317500"/>
            <a:ext cx="11188700" cy="334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/>
          <a:lstStyle>
            <a:lvl1pPr>
              <a:tabLst>
                <a:tab pos="5029200" algn="r"/>
              </a:tabLst>
              <a:defRPr/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2" y="651600"/>
            <a:ext cx="1118869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440980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17A9-73C2-460C-A10B-C64CC4DD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4788-C1CF-412E-989C-90F3A4679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B4120-68B9-4EC8-88F7-CB54ACE151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99B56-382B-4B8B-9B1D-A549AF8B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9B7FF-70FC-44A6-864C-1676DD15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3EA0D-4051-4CF5-AA3D-34059A7B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78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700213"/>
            <a:ext cx="2706624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49" y="3108509"/>
            <a:ext cx="2706624" cy="3264408"/>
          </a:xfrm>
        </p:spPr>
        <p:txBody>
          <a:bodyPr/>
          <a:lstStyle>
            <a:lvl1pPr marL="0" indent="0" algn="l" rtl="0" eaLnBrk="1" latinLnBrk="0" hangingPunct="1">
              <a:spcBef>
                <a:spcPts val="0"/>
              </a:spcBef>
              <a:spcAft>
                <a:spcPts val="1000"/>
              </a:spcAft>
              <a:buSzPct val="100000"/>
              <a:buFontTx/>
              <a:buNone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70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94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18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4200" indent="-127000" algn="l" rtl="0" eaLnBrk="1" latinLnBrk="0" hangingPunct="1"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lang="en-US" sz="1200" b="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62660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2155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7" y="3108509"/>
            <a:ext cx="2706624" cy="3264408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502304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0"/>
            <a:ext cx="11188700" cy="3341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504000" y="1707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700213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80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80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lang="en-US" noProof="0" dirty="0" smtClean="0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lang="en-US" noProof="0" dirty="0" smtClean="0"/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80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291840" cy="1944000"/>
          </a:xfrm>
        </p:spPr>
        <p:txBody>
          <a:bodyPr vert="horz" lIns="0" tIns="0" rIns="0" bIns="0" rtlCol="0">
            <a:noAutofit/>
          </a:bodyPr>
          <a:lstStyle>
            <a:lvl1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ts val="0"/>
              </a:spcBef>
              <a:spcAft>
                <a:spcPts val="0"/>
              </a:spcAft>
              <a:buSzPct val="100000"/>
              <a:tabLst>
                <a:tab pos="5029200" algn="r"/>
              </a:tabLst>
              <a:defRPr lang="en-US" sz="12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2694357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40265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0957" y="1700214"/>
            <a:ext cx="3657600" cy="1971675"/>
          </a:xfr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501651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0959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40265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0527796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2177123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3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24617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99082548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9280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509280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62016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4050" y="1857893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509280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246195" y="4249682"/>
            <a:ext cx="5462016" cy="169545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/>
            </a:lvl1pPr>
            <a:lvl2pPr>
              <a:defRPr lang="en-US" noProof="0" smtClean="0"/>
            </a:lvl2pPr>
            <a:lvl3pPr>
              <a:defRPr lang="en-US" b="0" noProof="0" smtClean="0"/>
            </a:lvl3pPr>
            <a:lvl4pPr>
              <a:defRPr lang="en-US" b="0" noProof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509280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5" y="4103518"/>
            <a:ext cx="54620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31915" y="4255707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64051" y="4249683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975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1090" y="1863917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Co-brand</a:t>
            </a:r>
            <a:br>
              <a:rPr lang="en-US" sz="1200" noProof="0" dirty="0">
                <a:solidFill>
                  <a:schemeClr val="bg1"/>
                </a:solidFill>
              </a:rPr>
            </a:br>
            <a:r>
              <a:rPr lang="en-US" sz="1200" noProof="0" dirty="0">
                <a:solidFill>
                  <a:schemeClr val="bg1"/>
                </a:solidFill>
              </a:rPr>
              <a:t>Logo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43070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4327289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47872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50577" y="1705968"/>
            <a:ext cx="354787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 dirty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327289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4000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150577" y="1851441"/>
            <a:ext cx="3547872" cy="3845754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1" y="651600"/>
            <a:ext cx="11162349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2143056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1" y="317502"/>
            <a:ext cx="11188700" cy="334099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b="0" noProof="0" dirty="0" smtClean="0"/>
            </a:lvl3pPr>
            <a:lvl4pPr>
              <a:defRPr lang="en-US" b="0" noProof="0" dirty="0" smtClean="0"/>
            </a:lvl4pPr>
            <a:lvl5pPr>
              <a:defRPr lang="en-US" b="0" noProof="0" dirty="0"/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0312499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650" y="317500"/>
            <a:ext cx="11188701" cy="3701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00752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9584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5168" y="2556000"/>
            <a:ext cx="2592000" cy="33948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smtClean="0">
                <a:solidFill>
                  <a:schemeClr val="bg1"/>
                </a:solidFill>
              </a:defRPr>
            </a:lvl1pPr>
            <a:lvl2pPr>
              <a:defRPr lang="en-US" noProof="0" smtClean="0">
                <a:solidFill>
                  <a:schemeClr val="bg1"/>
                </a:solidFill>
              </a:defRPr>
            </a:lvl2pPr>
            <a:lvl3pPr>
              <a:defRPr lang="en-US" b="0" noProof="0" smtClean="0">
                <a:solidFill>
                  <a:schemeClr val="bg1"/>
                </a:solidFill>
              </a:defRPr>
            </a:lvl3pPr>
            <a:lvl4pPr>
              <a:defRPr lang="en-US" b="0" noProof="0" smtClean="0">
                <a:solidFill>
                  <a:schemeClr val="bg1"/>
                </a:solidFill>
              </a:defRPr>
            </a:lvl4pPr>
            <a:lvl5pPr>
              <a:defRPr lang="en-US" b="0" noProof="0" dirty="0">
                <a:solidFill>
                  <a:schemeClr val="bg1"/>
                </a:solidFill>
              </a:defRPr>
            </a:lvl5pPr>
          </a:lstStyle>
          <a:p>
            <a:pPr lvl="0">
              <a:buFontTx/>
              <a:tabLst>
                <a:tab pos="5029200" algn="r"/>
              </a:tabLst>
            </a:pPr>
            <a:r>
              <a:rPr lang="en-US" noProof="0"/>
              <a:t>Click to edit Master text styles</a:t>
            </a:r>
          </a:p>
          <a:p>
            <a:pPr lvl="1">
              <a:buFontTx/>
              <a:tabLst>
                <a:tab pos="5029200" algn="r"/>
              </a:tabLst>
            </a:pPr>
            <a:r>
              <a:rPr lang="en-US" noProof="0"/>
              <a:t>Second level</a:t>
            </a:r>
          </a:p>
          <a:p>
            <a:pPr lvl="2">
              <a:buFontTx/>
              <a:tabLst>
                <a:tab pos="5029200" algn="r"/>
              </a:tabLst>
            </a:pPr>
            <a:r>
              <a:rPr lang="en-US" noProof="0"/>
              <a:t>Third level</a:t>
            </a:r>
          </a:p>
          <a:p>
            <a:pPr lvl="3">
              <a:buFontTx/>
              <a:tabLst>
                <a:tab pos="5029200" algn="r"/>
              </a:tabLst>
            </a:pPr>
            <a:r>
              <a:rPr lang="en-US" noProof="0"/>
              <a:t>Fourth level</a:t>
            </a:r>
          </a:p>
          <a:p>
            <a:pPr lvl="4">
              <a:buFontTx/>
              <a:tabLst>
                <a:tab pos="5029200" algn="r"/>
              </a:tabLst>
            </a:pPr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87695"/>
            <a:ext cx="11188701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0" name="CaseCode"/>
          <p:cNvSpPr txBox="1"/>
          <p:nvPr/>
        </p:nvSpPr>
        <p:spPr>
          <a:xfrm>
            <a:off x="7947584" y="6599832"/>
            <a:ext cx="34137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bg1"/>
                </a:solidFill>
              </a:rPr>
              <a:t>DRAFT - For discussion purposes only</a:t>
            </a:r>
          </a:p>
        </p:txBody>
      </p:sp>
      <p:sp>
        <p:nvSpPr>
          <p:cNvPr id="11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bg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bg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1569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/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00618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EA05B-DCEB-4FB6-80A9-6F400B1B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964072-939F-4A3D-9CC4-930FFBDA00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3B5A3-43CE-4398-83F4-6D02DE430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1482A-55B0-4867-96EE-F84FD43B9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41165-F925-4D15-BE8E-0C9E9E489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EE94D-55FF-4B04-8A03-DFF3D8BC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190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36927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39" y="1399032"/>
            <a:ext cx="11106912" cy="488746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174625" marR="0" indent="-173038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3pPr>
            <a:lvl4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6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400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52451" y="779464"/>
            <a:ext cx="1110691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279"/>
            <a:ext cx="11106912" cy="3291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399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/>
            </a:lvl1pPr>
          </a:lstStyle>
          <a:p>
            <a:r>
              <a:rPr lang="en-US" sz="900" noProof="0" dirty="0"/>
              <a:t>Insert sponsorship mark here</a:t>
            </a:r>
            <a:endParaRPr lang="en-US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/>
          <a:lstStyle>
            <a:lvl1pPr>
              <a:lnSpc>
                <a:spcPct val="100000"/>
              </a:lnSpc>
              <a:defRPr sz="95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3988" y="378000"/>
            <a:ext cx="2160000" cy="307976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4790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image" Target="../media/image1.emf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vmlDrawing" Target="../drawings/vmlDrawing1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92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slideLayout" Target="../slideLayouts/slideLayout91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41" Type="http://schemas.openxmlformats.org/officeDocument/2006/relationships/vmlDrawing" Target="../drawings/vmlDrawing2.v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90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4" Type="http://schemas.openxmlformats.org/officeDocument/2006/relationships/image" Target="../media/image1.emf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43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F564F-1833-495D-A02D-861E73A2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B763E-B3A8-4A01-A6B1-968435C21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2151-2DE0-4456-ADB1-3CED4C4D4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3E2B-2FB6-4EB3-8EBE-EB5C44A44395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95C6F-DF96-4AF6-8339-7282E4871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D426-4387-408B-8A01-D3E9828AC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17829-733E-4D74-AB75-0DD338BF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4"/>
            </p:custDataLst>
            <p:extLst/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think-cell Slide" r:id="rId45" imgW="270" imgH="270" progId="TCLayout.ActiveDocument.1">
                  <p:embed/>
                </p:oleObj>
              </mc:Choice>
              <mc:Fallback>
                <p:oleObj name="think-cell Slide" r:id="rId4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tx1"/>
                </a:solidFill>
              </a:rPr>
              <a:t>Presentation title</a:t>
            </a:r>
            <a:br>
              <a:rPr lang="en-US" sz="650" noProof="0" dirty="0">
                <a:solidFill>
                  <a:schemeClr val="tx1"/>
                </a:solidFill>
              </a:rPr>
            </a:br>
            <a:r>
              <a:rPr lang="en-US" sz="650" noProof="0" dirty="0">
                <a:solidFill>
                  <a:schemeClr val="tx1"/>
                </a:solidFill>
              </a:rPr>
              <a:t>[To edit, click View &gt; Slide Master &gt; Slide master1]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tx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4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  <p:sldLayoutId id="2147483697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think-cell Slide" r:id="rId43" imgW="270" imgH="270" progId="TCLayout.ActiveDocument.1">
                  <p:embed/>
                </p:oleObj>
              </mc:Choice>
              <mc:Fallback>
                <p:oleObj name="think-cell Slide" r:id="rId4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692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Copyright"/>
          <p:cNvSpPr txBox="1"/>
          <p:nvPr/>
        </p:nvSpPr>
        <p:spPr>
          <a:xfrm>
            <a:off x="501649" y="6599832"/>
            <a:ext cx="3657600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Copyright </a:t>
            </a:r>
            <a:r>
              <a:rPr lang="en-US" sz="650" b="0" noProof="0">
                <a:solidFill>
                  <a:schemeClr val="tx1"/>
                </a:solidFill>
                <a:latin typeface="+mn-lt"/>
              </a:rPr>
              <a:t>© 2017 </a:t>
            </a: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Deloitte Development LLC.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279717" y="6599832"/>
            <a:ext cx="410633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1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1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C18DCD-2603-46A8-AAB7-DBA63F3B62DA}"/>
              </a:ext>
            </a:extLst>
          </p:cNvPr>
          <p:cNvSpPr txBox="1"/>
          <p:nvPr/>
        </p:nvSpPr>
        <p:spPr>
          <a:xfrm>
            <a:off x="326036" y="5547360"/>
            <a:ext cx="8063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Verdana" panose="020B0604030504040204" pitchFamily="34" charset="0"/>
              </a:rPr>
              <a:t>Project </a:t>
            </a:r>
            <a:r>
              <a:rPr lang="en-US" sz="3200" b="1" dirty="0" err="1">
                <a:solidFill>
                  <a:schemeClr val="bg1"/>
                </a:solidFill>
                <a:ea typeface="Verdana" panose="020B0604030504040204" pitchFamily="34" charset="0"/>
              </a:rPr>
              <a:t>InSense</a:t>
            </a:r>
            <a:endParaRPr lang="en-US" sz="3200" b="1" dirty="0">
              <a:solidFill>
                <a:schemeClr val="bg1"/>
              </a:solidFill>
              <a:ea typeface="Verdana" panose="020B060403050404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ea typeface="Verdana" panose="020B0604030504040204" pitchFamily="34" charset="0"/>
              </a:rPr>
              <a:t>“When Things started Thinking”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CDB9C1-2735-4E66-B62D-8701DA3BBE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9663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877" y="711653"/>
            <a:ext cx="7053943" cy="4511584"/>
          </a:xfrm>
          <a:prstGeom prst="rect">
            <a:avLst/>
          </a:prstGeom>
        </p:spPr>
      </p:pic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1A36D3D1-D3C3-4F9D-AF21-519A2EAB6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2645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5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utoShape 6" descr="Image result for iot vectors">
            <a:extLst>
              <a:ext uri="{FF2B5EF4-FFF2-40B4-BE49-F238E27FC236}">
                <a16:creationId xmlns:a16="http://schemas.microsoft.com/office/drawing/2014/main" id="{9DC65058-29B9-42D3-ABB0-3DDBCDA52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87762" y="47294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D17B9D-E5B5-4F87-8D1B-368121A0EAAE}"/>
              </a:ext>
            </a:extLst>
          </p:cNvPr>
          <p:cNvSpPr txBox="1"/>
          <p:nvPr/>
        </p:nvSpPr>
        <p:spPr>
          <a:xfrm>
            <a:off x="270871" y="441312"/>
            <a:ext cx="1518044" cy="4308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200"/>
              </a:spcBef>
              <a:buSzPct val="100000"/>
            </a:pPr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264648D-941F-4852-9622-54823E4EC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56391" y="1402465"/>
            <a:ext cx="4033250" cy="405306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86F4726-4248-457F-ABAC-8ACC2355B783}"/>
              </a:ext>
            </a:extLst>
          </p:cNvPr>
          <p:cNvGrpSpPr/>
          <p:nvPr/>
        </p:nvGrpSpPr>
        <p:grpSpPr>
          <a:xfrm>
            <a:off x="495278" y="1167012"/>
            <a:ext cx="6661113" cy="4523973"/>
            <a:chOff x="467169" y="1544652"/>
            <a:chExt cx="6661113" cy="452397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583A197-B28E-4A6D-BBCE-6841ECA66597}"/>
                </a:ext>
              </a:extLst>
            </p:cNvPr>
            <p:cNvSpPr txBox="1"/>
            <p:nvPr/>
          </p:nvSpPr>
          <p:spPr>
            <a:xfrm>
              <a:off x="3515671" y="3122485"/>
              <a:ext cx="3369741" cy="522002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just">
                <a:lnSpc>
                  <a:spcPct val="300000"/>
                </a:lnSpc>
                <a:spcBef>
                  <a:spcPts val="200"/>
                </a:spcBef>
                <a:buSzPct val="100000"/>
              </a:pPr>
              <a:r>
                <a: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Risk and Mitigation Strategies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8962C7-AD65-4CED-BFF7-0C5FFC5F5A78}"/>
                </a:ext>
              </a:extLst>
            </p:cNvPr>
            <p:cNvGrpSpPr/>
            <p:nvPr/>
          </p:nvGrpSpPr>
          <p:grpSpPr>
            <a:xfrm>
              <a:off x="467169" y="1544652"/>
              <a:ext cx="6661113" cy="4523973"/>
              <a:chOff x="467169" y="1544652"/>
              <a:chExt cx="6661113" cy="4523973"/>
            </a:xfrm>
          </p:grpSpPr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96A3A4E-1AE1-4684-B873-721DC5517A4F}"/>
                  </a:ext>
                </a:extLst>
              </p:cNvPr>
              <p:cNvSpPr txBox="1"/>
              <p:nvPr/>
            </p:nvSpPr>
            <p:spPr>
              <a:xfrm>
                <a:off x="3513790" y="1622888"/>
                <a:ext cx="3614492" cy="52200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/>
              <a:p>
                <a:pPr algn="just">
                  <a:lnSpc>
                    <a:spcPct val="300000"/>
                  </a:lnSpc>
                  <a:spcBef>
                    <a:spcPts val="200"/>
                  </a:spcBef>
                  <a:buSzPct val="100000"/>
                </a:pPr>
                <a:r>
                  <a:rPr lang="en-US" sz="1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Introduction to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IOThinking</a:t>
                </a:r>
                <a:endParaRPr lang="en-US" sz="14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DB2FFD2-2FF9-4DB0-A8D1-442B0526B25C}"/>
                  </a:ext>
                </a:extLst>
              </p:cNvPr>
              <p:cNvGrpSpPr/>
              <p:nvPr/>
            </p:nvGrpSpPr>
            <p:grpSpPr>
              <a:xfrm>
                <a:off x="467169" y="1544652"/>
                <a:ext cx="6093241" cy="4523973"/>
                <a:chOff x="411113" y="882715"/>
                <a:chExt cx="6093241" cy="4523973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D818D24-BD93-4638-94A2-BD810BE0BAC2}"/>
                    </a:ext>
                  </a:extLst>
                </p:cNvPr>
                <p:cNvSpPr txBox="1"/>
                <p:nvPr/>
              </p:nvSpPr>
              <p:spPr>
                <a:xfrm>
                  <a:off x="3439471" y="3914990"/>
                  <a:ext cx="1846564" cy="52200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just">
                    <a:lnSpc>
                      <a:spcPct val="300000"/>
                    </a:lnSpc>
                    <a:spcBef>
                      <a:spcPts val="200"/>
                    </a:spcBef>
                    <a:buSzPct val="100000"/>
                  </a:pPr>
                  <a:r>
                    <a:rPr lang="en-US" sz="1400" b="1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Future Scope</a:t>
                  </a:r>
                </a:p>
              </p:txBody>
            </p: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A6D1DD1-50D7-489E-A1F8-7B4D2FE6B2CD}"/>
                    </a:ext>
                  </a:extLst>
                </p:cNvPr>
                <p:cNvCxnSpPr>
                  <a:cxnSpLocks/>
                  <a:stCxn id="17" idx="2"/>
                </p:cNvCxnSpPr>
                <p:nvPr/>
              </p:nvCxnSpPr>
              <p:spPr>
                <a:xfrm>
                  <a:off x="411113" y="923016"/>
                  <a:ext cx="1153307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5D02A9D8-8D28-4628-BB0C-81E516D612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4839" y="923016"/>
                  <a:ext cx="16618" cy="3634299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F93FBD7-95C4-4D05-884C-B14CD1A455D0}"/>
                    </a:ext>
                  </a:extLst>
                </p:cNvPr>
                <p:cNvSpPr/>
                <p:nvPr/>
              </p:nvSpPr>
              <p:spPr bwMode="gray">
                <a:xfrm>
                  <a:off x="411113" y="882715"/>
                  <a:ext cx="82678" cy="806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lIns="88900" tIns="88900" rIns="88900" bIns="88900" rtlCol="0" anchor="ctr"/>
                <a:lstStyle/>
                <a:p>
                  <a:pPr algn="ctr">
                    <a:lnSpc>
                      <a:spcPct val="106000"/>
                    </a:lnSpc>
                    <a:buFont typeface="Wingdings 2" pitchFamily="18" charset="2"/>
                    <a:buNone/>
                  </a:pPr>
                  <a:endParaRPr lang="en-US" sz="1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6AC1166-261A-450C-954B-97B4F9B10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4022" y="1431676"/>
                  <a:ext cx="10812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A66A5BD-78BA-4555-879F-41F855809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4022" y="4294861"/>
                  <a:ext cx="10812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74BD929-8293-4876-B68B-78F352713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4420" y="2143703"/>
                  <a:ext cx="10812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FC8F5437-092E-4A63-93F5-6A3474E3E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4839" y="3577669"/>
                  <a:ext cx="10812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BCD025-1259-4794-B515-F0BEF33A8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2913" y="2846060"/>
                  <a:ext cx="1081260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Group 519">
                  <a:extLst>
                    <a:ext uri="{FF2B5EF4-FFF2-40B4-BE49-F238E27FC236}">
                      <a16:creationId xmlns:a16="http://schemas.microsoft.com/office/drawing/2014/main" id="{F85E4C69-57E2-4F56-A588-3A24E6032C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655282" y="1156363"/>
                  <a:ext cx="554349" cy="554349"/>
                  <a:chOff x="4190" y="2983"/>
                  <a:chExt cx="340" cy="340"/>
                </a:xfrm>
                <a:solidFill>
                  <a:schemeClr val="bg1"/>
                </a:solidFill>
              </p:grpSpPr>
              <p:sp>
                <p:nvSpPr>
                  <p:cNvPr id="28" name="Freeform 520">
                    <a:extLst>
                      <a:ext uri="{FF2B5EF4-FFF2-40B4-BE49-F238E27FC236}">
                        <a16:creationId xmlns:a16="http://schemas.microsoft.com/office/drawing/2014/main" id="{3E1265E0-A3F1-4ADD-958B-81D04C7FD35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268" y="3061"/>
                    <a:ext cx="184" cy="184"/>
                  </a:xfrm>
                  <a:custGeom>
                    <a:avLst/>
                    <a:gdLst>
                      <a:gd name="T0" fmla="*/ 267 w 278"/>
                      <a:gd name="T1" fmla="*/ 96 h 277"/>
                      <a:gd name="T2" fmla="*/ 277 w 278"/>
                      <a:gd name="T3" fmla="*/ 13 h 277"/>
                      <a:gd name="T4" fmla="*/ 267 w 278"/>
                      <a:gd name="T5" fmla="*/ 0 h 277"/>
                      <a:gd name="T6" fmla="*/ 163 w 278"/>
                      <a:gd name="T7" fmla="*/ 4 h 277"/>
                      <a:gd name="T8" fmla="*/ 169 w 278"/>
                      <a:gd name="T9" fmla="*/ 96 h 277"/>
                      <a:gd name="T10" fmla="*/ 149 w 278"/>
                      <a:gd name="T11" fmla="*/ 107 h 277"/>
                      <a:gd name="T12" fmla="*/ 128 w 278"/>
                      <a:gd name="T13" fmla="*/ 128 h 277"/>
                      <a:gd name="T14" fmla="*/ 117 w 278"/>
                      <a:gd name="T15" fmla="*/ 96 h 277"/>
                      <a:gd name="T16" fmla="*/ 117 w 278"/>
                      <a:gd name="T17" fmla="*/ 12 h 277"/>
                      <a:gd name="T18" fmla="*/ 107 w 278"/>
                      <a:gd name="T19" fmla="*/ 0 h 277"/>
                      <a:gd name="T20" fmla="*/ 2 w 278"/>
                      <a:gd name="T21" fmla="*/ 4 h 277"/>
                      <a:gd name="T22" fmla="*/ 19 w 278"/>
                      <a:gd name="T23" fmla="*/ 96 h 277"/>
                      <a:gd name="T24" fmla="*/ 3 w 278"/>
                      <a:gd name="T25" fmla="*/ 100 h 277"/>
                      <a:gd name="T26" fmla="*/ 12 w 278"/>
                      <a:gd name="T27" fmla="*/ 225 h 277"/>
                      <a:gd name="T28" fmla="*/ 32 w 278"/>
                      <a:gd name="T29" fmla="*/ 235 h 277"/>
                      <a:gd name="T30" fmla="*/ 43 w 278"/>
                      <a:gd name="T31" fmla="*/ 277 h 277"/>
                      <a:gd name="T32" fmla="*/ 117 w 278"/>
                      <a:gd name="T33" fmla="*/ 267 h 277"/>
                      <a:gd name="T34" fmla="*/ 128 w 278"/>
                      <a:gd name="T35" fmla="*/ 224 h 277"/>
                      <a:gd name="T36" fmla="*/ 149 w 278"/>
                      <a:gd name="T37" fmla="*/ 213 h 277"/>
                      <a:gd name="T38" fmla="*/ 160 w 278"/>
                      <a:gd name="T39" fmla="*/ 235 h 277"/>
                      <a:gd name="T40" fmla="*/ 171 w 278"/>
                      <a:gd name="T41" fmla="*/ 277 h 277"/>
                      <a:gd name="T42" fmla="*/ 245 w 278"/>
                      <a:gd name="T43" fmla="*/ 267 h 277"/>
                      <a:gd name="T44" fmla="*/ 255 w 278"/>
                      <a:gd name="T45" fmla="*/ 235 h 277"/>
                      <a:gd name="T46" fmla="*/ 277 w 278"/>
                      <a:gd name="T47" fmla="*/ 108 h 277"/>
                      <a:gd name="T48" fmla="*/ 183 w 278"/>
                      <a:gd name="T49" fmla="*/ 21 h 277"/>
                      <a:gd name="T50" fmla="*/ 237 w 278"/>
                      <a:gd name="T51" fmla="*/ 96 h 277"/>
                      <a:gd name="T52" fmla="*/ 183 w 278"/>
                      <a:gd name="T53" fmla="*/ 21 h 277"/>
                      <a:gd name="T54" fmla="*/ 95 w 278"/>
                      <a:gd name="T55" fmla="*/ 21 h 277"/>
                      <a:gd name="T56" fmla="*/ 41 w 278"/>
                      <a:gd name="T57" fmla="*/ 96 h 277"/>
                      <a:gd name="T58" fmla="*/ 107 w 278"/>
                      <a:gd name="T59" fmla="*/ 117 h 277"/>
                      <a:gd name="T60" fmla="*/ 32 w 278"/>
                      <a:gd name="T61" fmla="*/ 213 h 277"/>
                      <a:gd name="T62" fmla="*/ 107 w 278"/>
                      <a:gd name="T63" fmla="*/ 117 h 277"/>
                      <a:gd name="T64" fmla="*/ 53 w 278"/>
                      <a:gd name="T65" fmla="*/ 256 h 277"/>
                      <a:gd name="T66" fmla="*/ 96 w 278"/>
                      <a:gd name="T67" fmla="*/ 235 h 277"/>
                      <a:gd name="T68" fmla="*/ 128 w 278"/>
                      <a:gd name="T69" fmla="*/ 192 h 277"/>
                      <a:gd name="T70" fmla="*/ 149 w 278"/>
                      <a:gd name="T71" fmla="*/ 149 h 277"/>
                      <a:gd name="T72" fmla="*/ 128 w 278"/>
                      <a:gd name="T73" fmla="*/ 192 h 277"/>
                      <a:gd name="T74" fmla="*/ 181 w 278"/>
                      <a:gd name="T75" fmla="*/ 256 h 277"/>
                      <a:gd name="T76" fmla="*/ 224 w 278"/>
                      <a:gd name="T77" fmla="*/ 235 h 277"/>
                      <a:gd name="T78" fmla="*/ 245 w 278"/>
                      <a:gd name="T79" fmla="*/ 213 h 277"/>
                      <a:gd name="T80" fmla="*/ 171 w 278"/>
                      <a:gd name="T81" fmla="*/ 117 h 277"/>
                      <a:gd name="T82" fmla="*/ 245 w 278"/>
                      <a:gd name="T83" fmla="*/ 213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78" h="277">
                        <a:moveTo>
                          <a:pt x="275" y="100"/>
                        </a:moveTo>
                        <a:cubicBezTo>
                          <a:pt x="273" y="97"/>
                          <a:pt x="270" y="96"/>
                          <a:pt x="267" y="96"/>
                        </a:cubicBezTo>
                        <a:cubicBezTo>
                          <a:pt x="259" y="96"/>
                          <a:pt x="259" y="96"/>
                          <a:pt x="259" y="96"/>
                        </a:cubicBezTo>
                        <a:cubicBezTo>
                          <a:pt x="277" y="13"/>
                          <a:pt x="277" y="13"/>
                          <a:pt x="277" y="13"/>
                        </a:cubicBezTo>
                        <a:cubicBezTo>
                          <a:pt x="278" y="10"/>
                          <a:pt x="277" y="7"/>
                          <a:pt x="275" y="4"/>
                        </a:cubicBezTo>
                        <a:cubicBezTo>
                          <a:pt x="273" y="1"/>
                          <a:pt x="270" y="0"/>
                          <a:pt x="267" y="0"/>
                        </a:cubicBezTo>
                        <a:cubicBezTo>
                          <a:pt x="171" y="0"/>
                          <a:pt x="171" y="0"/>
                          <a:pt x="171" y="0"/>
                        </a:cubicBezTo>
                        <a:cubicBezTo>
                          <a:pt x="168" y="0"/>
                          <a:pt x="165" y="1"/>
                          <a:pt x="163" y="4"/>
                        </a:cubicBezTo>
                        <a:cubicBezTo>
                          <a:pt x="161" y="6"/>
                          <a:pt x="160" y="9"/>
                          <a:pt x="160" y="12"/>
                        </a:cubicBezTo>
                        <a:cubicBezTo>
                          <a:pt x="169" y="96"/>
                          <a:pt x="169" y="96"/>
                          <a:pt x="169" y="96"/>
                        </a:cubicBezTo>
                        <a:cubicBezTo>
                          <a:pt x="160" y="96"/>
                          <a:pt x="160" y="96"/>
                          <a:pt x="160" y="96"/>
                        </a:cubicBezTo>
                        <a:cubicBezTo>
                          <a:pt x="154" y="96"/>
                          <a:pt x="149" y="101"/>
                          <a:pt x="149" y="107"/>
                        </a:cubicBezTo>
                        <a:cubicBezTo>
                          <a:pt x="149" y="128"/>
                          <a:pt x="149" y="128"/>
                          <a:pt x="149" y="128"/>
                        </a:cubicBezTo>
                        <a:cubicBezTo>
                          <a:pt x="128" y="128"/>
                          <a:pt x="128" y="128"/>
                          <a:pt x="128" y="128"/>
                        </a:cubicBezTo>
                        <a:cubicBezTo>
                          <a:pt x="128" y="107"/>
                          <a:pt x="128" y="107"/>
                          <a:pt x="128" y="107"/>
                        </a:cubicBezTo>
                        <a:cubicBezTo>
                          <a:pt x="128" y="101"/>
                          <a:pt x="123" y="96"/>
                          <a:pt x="117" y="96"/>
                        </a:cubicBezTo>
                        <a:cubicBezTo>
                          <a:pt x="108" y="96"/>
                          <a:pt x="108" y="96"/>
                          <a:pt x="108" y="96"/>
                        </a:cubicBezTo>
                        <a:cubicBezTo>
                          <a:pt x="117" y="12"/>
                          <a:pt x="117" y="12"/>
                          <a:pt x="117" y="12"/>
                        </a:cubicBezTo>
                        <a:cubicBezTo>
                          <a:pt x="118" y="9"/>
                          <a:pt x="117" y="6"/>
                          <a:pt x="115" y="4"/>
                        </a:cubicBezTo>
                        <a:cubicBezTo>
                          <a:pt x="113" y="1"/>
                          <a:pt x="110" y="0"/>
                          <a:pt x="107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2" y="4"/>
                        </a:cubicBezTo>
                        <a:cubicBezTo>
                          <a:pt x="0" y="7"/>
                          <a:pt x="0" y="10"/>
                          <a:pt x="0" y="13"/>
                        </a:cubicBezTo>
                        <a:cubicBezTo>
                          <a:pt x="19" y="96"/>
                          <a:pt x="19" y="96"/>
                          <a:pt x="19" y="96"/>
                        </a:cubicBezTo>
                        <a:cubicBezTo>
                          <a:pt x="11" y="96"/>
                          <a:pt x="11" y="96"/>
                          <a:pt x="11" y="96"/>
                        </a:cubicBezTo>
                        <a:cubicBezTo>
                          <a:pt x="8" y="96"/>
                          <a:pt x="5" y="97"/>
                          <a:pt x="3" y="100"/>
                        </a:cubicBezTo>
                        <a:cubicBezTo>
                          <a:pt x="1" y="102"/>
                          <a:pt x="0" y="105"/>
                          <a:pt x="0" y="108"/>
                        </a:cubicBezTo>
                        <a:cubicBezTo>
                          <a:pt x="12" y="225"/>
                          <a:pt x="12" y="225"/>
                          <a:pt x="12" y="225"/>
                        </a:cubicBezTo>
                        <a:cubicBezTo>
                          <a:pt x="12" y="231"/>
                          <a:pt x="17" y="235"/>
                          <a:pt x="22" y="235"/>
                        </a:cubicBezTo>
                        <a:cubicBezTo>
                          <a:pt x="32" y="235"/>
                          <a:pt x="32" y="235"/>
                          <a:pt x="32" y="235"/>
                        </a:cubicBezTo>
                        <a:cubicBezTo>
                          <a:pt x="32" y="267"/>
                          <a:pt x="32" y="267"/>
                          <a:pt x="32" y="267"/>
                        </a:cubicBezTo>
                        <a:cubicBezTo>
                          <a:pt x="32" y="273"/>
                          <a:pt x="37" y="277"/>
                          <a:pt x="43" y="277"/>
                        </a:cubicBezTo>
                        <a:cubicBezTo>
                          <a:pt x="107" y="277"/>
                          <a:pt x="107" y="277"/>
                          <a:pt x="107" y="277"/>
                        </a:cubicBezTo>
                        <a:cubicBezTo>
                          <a:pt x="113" y="277"/>
                          <a:pt x="117" y="273"/>
                          <a:pt x="117" y="267"/>
                        </a:cubicBezTo>
                        <a:cubicBezTo>
                          <a:pt x="117" y="235"/>
                          <a:pt x="117" y="235"/>
                          <a:pt x="117" y="235"/>
                        </a:cubicBezTo>
                        <a:cubicBezTo>
                          <a:pt x="123" y="235"/>
                          <a:pt x="128" y="230"/>
                          <a:pt x="128" y="224"/>
                        </a:cubicBezTo>
                        <a:cubicBezTo>
                          <a:pt x="128" y="213"/>
                          <a:pt x="128" y="213"/>
                          <a:pt x="128" y="213"/>
                        </a:cubicBezTo>
                        <a:cubicBezTo>
                          <a:pt x="149" y="213"/>
                          <a:pt x="149" y="213"/>
                          <a:pt x="149" y="213"/>
                        </a:cubicBezTo>
                        <a:cubicBezTo>
                          <a:pt x="149" y="224"/>
                          <a:pt x="149" y="224"/>
                          <a:pt x="149" y="224"/>
                        </a:cubicBezTo>
                        <a:cubicBezTo>
                          <a:pt x="149" y="230"/>
                          <a:pt x="154" y="235"/>
                          <a:pt x="160" y="235"/>
                        </a:cubicBezTo>
                        <a:cubicBezTo>
                          <a:pt x="160" y="267"/>
                          <a:pt x="160" y="267"/>
                          <a:pt x="160" y="267"/>
                        </a:cubicBezTo>
                        <a:cubicBezTo>
                          <a:pt x="160" y="273"/>
                          <a:pt x="165" y="277"/>
                          <a:pt x="171" y="277"/>
                        </a:cubicBezTo>
                        <a:cubicBezTo>
                          <a:pt x="235" y="277"/>
                          <a:pt x="235" y="277"/>
                          <a:pt x="235" y="277"/>
                        </a:cubicBezTo>
                        <a:cubicBezTo>
                          <a:pt x="241" y="277"/>
                          <a:pt x="245" y="273"/>
                          <a:pt x="245" y="267"/>
                        </a:cubicBezTo>
                        <a:cubicBezTo>
                          <a:pt x="245" y="235"/>
                          <a:pt x="245" y="235"/>
                          <a:pt x="245" y="235"/>
                        </a:cubicBezTo>
                        <a:cubicBezTo>
                          <a:pt x="255" y="235"/>
                          <a:pt x="255" y="235"/>
                          <a:pt x="255" y="235"/>
                        </a:cubicBezTo>
                        <a:cubicBezTo>
                          <a:pt x="260" y="235"/>
                          <a:pt x="265" y="231"/>
                          <a:pt x="266" y="225"/>
                        </a:cubicBezTo>
                        <a:cubicBezTo>
                          <a:pt x="277" y="108"/>
                          <a:pt x="277" y="108"/>
                          <a:pt x="277" y="108"/>
                        </a:cubicBezTo>
                        <a:cubicBezTo>
                          <a:pt x="278" y="105"/>
                          <a:pt x="277" y="102"/>
                          <a:pt x="275" y="100"/>
                        </a:cubicBezTo>
                        <a:close/>
                        <a:moveTo>
                          <a:pt x="183" y="21"/>
                        </a:moveTo>
                        <a:cubicBezTo>
                          <a:pt x="253" y="21"/>
                          <a:pt x="253" y="21"/>
                          <a:pt x="253" y="21"/>
                        </a:cubicBezTo>
                        <a:cubicBezTo>
                          <a:pt x="237" y="96"/>
                          <a:pt x="237" y="96"/>
                          <a:pt x="237" y="96"/>
                        </a:cubicBezTo>
                        <a:cubicBezTo>
                          <a:pt x="191" y="96"/>
                          <a:pt x="191" y="96"/>
                          <a:pt x="191" y="96"/>
                        </a:cubicBezTo>
                        <a:lnTo>
                          <a:pt x="183" y="21"/>
                        </a:lnTo>
                        <a:close/>
                        <a:moveTo>
                          <a:pt x="24" y="21"/>
                        </a:moveTo>
                        <a:cubicBezTo>
                          <a:pt x="95" y="21"/>
                          <a:pt x="95" y="21"/>
                          <a:pt x="95" y="21"/>
                        </a:cubicBezTo>
                        <a:cubicBezTo>
                          <a:pt x="86" y="96"/>
                          <a:pt x="86" y="96"/>
                          <a:pt x="86" y="96"/>
                        </a:cubicBezTo>
                        <a:cubicBezTo>
                          <a:pt x="41" y="96"/>
                          <a:pt x="41" y="96"/>
                          <a:pt x="41" y="96"/>
                        </a:cubicBezTo>
                        <a:lnTo>
                          <a:pt x="24" y="21"/>
                        </a:lnTo>
                        <a:close/>
                        <a:moveTo>
                          <a:pt x="107" y="117"/>
                        </a:moveTo>
                        <a:cubicBezTo>
                          <a:pt x="107" y="213"/>
                          <a:pt x="107" y="213"/>
                          <a:pt x="107" y="213"/>
                        </a:cubicBezTo>
                        <a:cubicBezTo>
                          <a:pt x="32" y="213"/>
                          <a:pt x="32" y="213"/>
                          <a:pt x="32" y="213"/>
                        </a:cubicBezTo>
                        <a:cubicBezTo>
                          <a:pt x="22" y="117"/>
                          <a:pt x="22" y="117"/>
                          <a:pt x="22" y="117"/>
                        </a:cubicBezTo>
                        <a:lnTo>
                          <a:pt x="107" y="117"/>
                        </a:lnTo>
                        <a:close/>
                        <a:moveTo>
                          <a:pt x="96" y="256"/>
                        </a:moveTo>
                        <a:cubicBezTo>
                          <a:pt x="53" y="256"/>
                          <a:pt x="53" y="256"/>
                          <a:pt x="53" y="256"/>
                        </a:cubicBezTo>
                        <a:cubicBezTo>
                          <a:pt x="53" y="235"/>
                          <a:pt x="53" y="235"/>
                          <a:pt x="53" y="235"/>
                        </a:cubicBezTo>
                        <a:cubicBezTo>
                          <a:pt x="96" y="235"/>
                          <a:pt x="96" y="235"/>
                          <a:pt x="96" y="235"/>
                        </a:cubicBezTo>
                        <a:lnTo>
                          <a:pt x="96" y="256"/>
                        </a:lnTo>
                        <a:close/>
                        <a:moveTo>
                          <a:pt x="128" y="192"/>
                        </a:moveTo>
                        <a:cubicBezTo>
                          <a:pt x="128" y="149"/>
                          <a:pt x="128" y="149"/>
                          <a:pt x="128" y="149"/>
                        </a:cubicBezTo>
                        <a:cubicBezTo>
                          <a:pt x="149" y="149"/>
                          <a:pt x="149" y="149"/>
                          <a:pt x="149" y="149"/>
                        </a:cubicBezTo>
                        <a:cubicBezTo>
                          <a:pt x="149" y="192"/>
                          <a:pt x="149" y="192"/>
                          <a:pt x="149" y="192"/>
                        </a:cubicBezTo>
                        <a:lnTo>
                          <a:pt x="128" y="192"/>
                        </a:lnTo>
                        <a:close/>
                        <a:moveTo>
                          <a:pt x="224" y="256"/>
                        </a:moveTo>
                        <a:cubicBezTo>
                          <a:pt x="181" y="256"/>
                          <a:pt x="181" y="256"/>
                          <a:pt x="181" y="256"/>
                        </a:cubicBezTo>
                        <a:cubicBezTo>
                          <a:pt x="181" y="235"/>
                          <a:pt x="181" y="235"/>
                          <a:pt x="181" y="235"/>
                        </a:cubicBezTo>
                        <a:cubicBezTo>
                          <a:pt x="224" y="235"/>
                          <a:pt x="224" y="235"/>
                          <a:pt x="224" y="235"/>
                        </a:cubicBezTo>
                        <a:lnTo>
                          <a:pt x="224" y="256"/>
                        </a:lnTo>
                        <a:close/>
                        <a:moveTo>
                          <a:pt x="245" y="213"/>
                        </a:moveTo>
                        <a:cubicBezTo>
                          <a:pt x="171" y="213"/>
                          <a:pt x="171" y="213"/>
                          <a:pt x="171" y="213"/>
                        </a:cubicBezTo>
                        <a:cubicBezTo>
                          <a:pt x="171" y="117"/>
                          <a:pt x="171" y="117"/>
                          <a:pt x="171" y="117"/>
                        </a:cubicBezTo>
                        <a:cubicBezTo>
                          <a:pt x="255" y="117"/>
                          <a:pt x="255" y="117"/>
                          <a:pt x="255" y="117"/>
                        </a:cubicBezTo>
                        <a:lnTo>
                          <a:pt x="245" y="2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" name="Freeform 521">
                    <a:extLst>
                      <a:ext uri="{FF2B5EF4-FFF2-40B4-BE49-F238E27FC236}">
                        <a16:creationId xmlns:a16="http://schemas.microsoft.com/office/drawing/2014/main" id="{D815F41C-3525-407C-A5A0-910E35E3A4B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190" y="2983"/>
                    <a:ext cx="340" cy="340"/>
                  </a:xfrm>
                  <a:custGeom>
                    <a:avLst/>
                    <a:gdLst>
                      <a:gd name="T0" fmla="*/ 256 w 512"/>
                      <a:gd name="T1" fmla="*/ 21 h 512"/>
                      <a:gd name="T2" fmla="*/ 490 w 512"/>
                      <a:gd name="T3" fmla="*/ 256 h 512"/>
                      <a:gd name="T4" fmla="*/ 256 w 512"/>
                      <a:gd name="T5" fmla="*/ 490 h 512"/>
                      <a:gd name="T6" fmla="*/ 21 w 512"/>
                      <a:gd name="T7" fmla="*/ 256 h 512"/>
                      <a:gd name="T8" fmla="*/ 256 w 512"/>
                      <a:gd name="T9" fmla="*/ 21 h 512"/>
                      <a:gd name="T10" fmla="*/ 256 w 512"/>
                      <a:gd name="T11" fmla="*/ 0 h 512"/>
                      <a:gd name="T12" fmla="*/ 0 w 512"/>
                      <a:gd name="T13" fmla="*/ 256 h 512"/>
                      <a:gd name="T14" fmla="*/ 256 w 512"/>
                      <a:gd name="T15" fmla="*/ 512 h 512"/>
                      <a:gd name="T16" fmla="*/ 512 w 512"/>
                      <a:gd name="T17" fmla="*/ 256 h 512"/>
                      <a:gd name="T18" fmla="*/ 256 w 512"/>
                      <a:gd name="T19" fmla="*/ 0 h 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2" h="512">
                        <a:moveTo>
                          <a:pt x="256" y="21"/>
                        </a:moveTo>
                        <a:cubicBezTo>
                          <a:pt x="385" y="21"/>
                          <a:pt x="490" y="126"/>
                          <a:pt x="490" y="256"/>
                        </a:cubicBezTo>
                        <a:cubicBezTo>
                          <a:pt x="490" y="385"/>
                          <a:pt x="385" y="490"/>
                          <a:pt x="256" y="490"/>
                        </a:cubicBezTo>
                        <a:cubicBezTo>
                          <a:pt x="126" y="490"/>
                          <a:pt x="21" y="385"/>
                          <a:pt x="21" y="256"/>
                        </a:cubicBezTo>
                        <a:cubicBezTo>
                          <a:pt x="21" y="126"/>
                          <a:pt x="126" y="21"/>
                          <a:pt x="256" y="21"/>
                        </a:cubicBezTo>
                        <a:moveTo>
                          <a:pt x="256" y="0"/>
                        </a:moveTo>
                        <a:cubicBezTo>
                          <a:pt x="114" y="0"/>
                          <a:pt x="0" y="114"/>
                          <a:pt x="0" y="256"/>
                        </a:cubicBezTo>
                        <a:cubicBezTo>
                          <a:pt x="0" y="397"/>
                          <a:pt x="114" y="512"/>
                          <a:pt x="256" y="512"/>
                        </a:cubicBezTo>
                        <a:cubicBezTo>
                          <a:pt x="397" y="512"/>
                          <a:pt x="512" y="397"/>
                          <a:pt x="512" y="256"/>
                        </a:cubicBezTo>
                        <a:cubicBezTo>
                          <a:pt x="512" y="114"/>
                          <a:pt x="397" y="0"/>
                          <a:pt x="25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3" name="Group 489">
                  <a:extLst>
                    <a:ext uri="{FF2B5EF4-FFF2-40B4-BE49-F238E27FC236}">
                      <a16:creationId xmlns:a16="http://schemas.microsoft.com/office/drawing/2014/main" id="{0D355D3C-B0EE-4CDE-A1A6-4749E9DC1F7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669442" y="1936943"/>
                  <a:ext cx="543016" cy="543016"/>
                  <a:chOff x="2920" y="2264"/>
                  <a:chExt cx="340" cy="340"/>
                </a:xfrm>
                <a:solidFill>
                  <a:schemeClr val="bg1"/>
                </a:solidFill>
              </p:grpSpPr>
              <p:sp>
                <p:nvSpPr>
                  <p:cNvPr id="34" name="Freeform 490">
                    <a:extLst>
                      <a:ext uri="{FF2B5EF4-FFF2-40B4-BE49-F238E27FC236}">
                        <a16:creationId xmlns:a16="http://schemas.microsoft.com/office/drawing/2014/main" id="{7512A4E2-5CA8-48CD-AADF-355EB2C7029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98" y="2363"/>
                    <a:ext cx="184" cy="113"/>
                  </a:xfrm>
                  <a:custGeom>
                    <a:avLst/>
                    <a:gdLst>
                      <a:gd name="T0" fmla="*/ 11 w 277"/>
                      <a:gd name="T1" fmla="*/ 171 h 171"/>
                      <a:gd name="T2" fmla="*/ 267 w 277"/>
                      <a:gd name="T3" fmla="*/ 171 h 171"/>
                      <a:gd name="T4" fmla="*/ 277 w 277"/>
                      <a:gd name="T5" fmla="*/ 160 h 171"/>
                      <a:gd name="T6" fmla="*/ 277 w 277"/>
                      <a:gd name="T7" fmla="*/ 11 h 171"/>
                      <a:gd name="T8" fmla="*/ 267 w 277"/>
                      <a:gd name="T9" fmla="*/ 0 h 171"/>
                      <a:gd name="T10" fmla="*/ 11 w 277"/>
                      <a:gd name="T11" fmla="*/ 0 h 171"/>
                      <a:gd name="T12" fmla="*/ 0 w 277"/>
                      <a:gd name="T13" fmla="*/ 11 h 171"/>
                      <a:gd name="T14" fmla="*/ 0 w 277"/>
                      <a:gd name="T15" fmla="*/ 160 h 171"/>
                      <a:gd name="T16" fmla="*/ 11 w 277"/>
                      <a:gd name="T17" fmla="*/ 171 h 171"/>
                      <a:gd name="T18" fmla="*/ 21 w 277"/>
                      <a:gd name="T19" fmla="*/ 21 h 171"/>
                      <a:gd name="T20" fmla="*/ 256 w 277"/>
                      <a:gd name="T21" fmla="*/ 21 h 171"/>
                      <a:gd name="T22" fmla="*/ 256 w 277"/>
                      <a:gd name="T23" fmla="*/ 149 h 171"/>
                      <a:gd name="T24" fmla="*/ 21 w 277"/>
                      <a:gd name="T25" fmla="*/ 149 h 171"/>
                      <a:gd name="T26" fmla="*/ 21 w 277"/>
                      <a:gd name="T27" fmla="*/ 21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77" h="171">
                        <a:moveTo>
                          <a:pt x="11" y="171"/>
                        </a:moveTo>
                        <a:cubicBezTo>
                          <a:pt x="267" y="171"/>
                          <a:pt x="267" y="171"/>
                          <a:pt x="267" y="171"/>
                        </a:cubicBezTo>
                        <a:cubicBezTo>
                          <a:pt x="273" y="171"/>
                          <a:pt x="277" y="166"/>
                          <a:pt x="277" y="160"/>
                        </a:cubicBezTo>
                        <a:cubicBezTo>
                          <a:pt x="277" y="11"/>
                          <a:pt x="277" y="11"/>
                          <a:pt x="277" y="11"/>
                        </a:cubicBezTo>
                        <a:cubicBezTo>
                          <a:pt x="277" y="5"/>
                          <a:pt x="273" y="0"/>
                          <a:pt x="267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60"/>
                          <a:pt x="0" y="160"/>
                          <a:pt x="0" y="160"/>
                        </a:cubicBezTo>
                        <a:cubicBezTo>
                          <a:pt x="0" y="166"/>
                          <a:pt x="5" y="171"/>
                          <a:pt x="11" y="171"/>
                        </a:cubicBezTo>
                        <a:close/>
                        <a:moveTo>
                          <a:pt x="21" y="21"/>
                        </a:moveTo>
                        <a:cubicBezTo>
                          <a:pt x="256" y="21"/>
                          <a:pt x="256" y="21"/>
                          <a:pt x="256" y="21"/>
                        </a:cubicBezTo>
                        <a:cubicBezTo>
                          <a:pt x="256" y="149"/>
                          <a:pt x="256" y="149"/>
                          <a:pt x="256" y="149"/>
                        </a:cubicBezTo>
                        <a:cubicBezTo>
                          <a:pt x="21" y="149"/>
                          <a:pt x="21" y="149"/>
                          <a:pt x="21" y="149"/>
                        </a:cubicBezTo>
                        <a:lnTo>
                          <a:pt x="21" y="2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Freeform 491">
                    <a:extLst>
                      <a:ext uri="{FF2B5EF4-FFF2-40B4-BE49-F238E27FC236}">
                        <a16:creationId xmlns:a16="http://schemas.microsoft.com/office/drawing/2014/main" id="{794382B6-1A22-4FA7-B3EE-6BA2A0980A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84" y="2490"/>
                    <a:ext cx="212" cy="14"/>
                  </a:xfrm>
                  <a:custGeom>
                    <a:avLst/>
                    <a:gdLst>
                      <a:gd name="T0" fmla="*/ 309 w 320"/>
                      <a:gd name="T1" fmla="*/ 0 h 21"/>
                      <a:gd name="T2" fmla="*/ 10 w 320"/>
                      <a:gd name="T3" fmla="*/ 0 h 21"/>
                      <a:gd name="T4" fmla="*/ 0 w 320"/>
                      <a:gd name="T5" fmla="*/ 11 h 21"/>
                      <a:gd name="T6" fmla="*/ 10 w 320"/>
                      <a:gd name="T7" fmla="*/ 21 h 21"/>
                      <a:gd name="T8" fmla="*/ 309 w 320"/>
                      <a:gd name="T9" fmla="*/ 21 h 21"/>
                      <a:gd name="T10" fmla="*/ 320 w 320"/>
                      <a:gd name="T11" fmla="*/ 11 h 21"/>
                      <a:gd name="T12" fmla="*/ 309 w 320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20" h="21">
                        <a:moveTo>
                          <a:pt x="309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1"/>
                        </a:cubicBezTo>
                        <a:cubicBezTo>
                          <a:pt x="0" y="17"/>
                          <a:pt x="4" y="21"/>
                          <a:pt x="10" y="21"/>
                        </a:cubicBezTo>
                        <a:cubicBezTo>
                          <a:pt x="309" y="21"/>
                          <a:pt x="309" y="21"/>
                          <a:pt x="309" y="21"/>
                        </a:cubicBezTo>
                        <a:cubicBezTo>
                          <a:pt x="315" y="21"/>
                          <a:pt x="320" y="17"/>
                          <a:pt x="320" y="11"/>
                        </a:cubicBezTo>
                        <a:cubicBezTo>
                          <a:pt x="320" y="5"/>
                          <a:pt x="315" y="0"/>
                          <a:pt x="30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6" name="Freeform 492">
                    <a:extLst>
                      <a:ext uri="{FF2B5EF4-FFF2-40B4-BE49-F238E27FC236}">
                        <a16:creationId xmlns:a16="http://schemas.microsoft.com/office/drawing/2014/main" id="{BE96D8F4-C2AA-4C55-AC81-BBBCE8329AF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20" y="2264"/>
                    <a:ext cx="340" cy="340"/>
                  </a:xfrm>
                  <a:custGeom>
                    <a:avLst/>
                    <a:gdLst>
                      <a:gd name="T0" fmla="*/ 256 w 512"/>
                      <a:gd name="T1" fmla="*/ 21 h 512"/>
                      <a:gd name="T2" fmla="*/ 490 w 512"/>
                      <a:gd name="T3" fmla="*/ 256 h 512"/>
                      <a:gd name="T4" fmla="*/ 256 w 512"/>
                      <a:gd name="T5" fmla="*/ 490 h 512"/>
                      <a:gd name="T6" fmla="*/ 21 w 512"/>
                      <a:gd name="T7" fmla="*/ 256 h 512"/>
                      <a:gd name="T8" fmla="*/ 256 w 512"/>
                      <a:gd name="T9" fmla="*/ 21 h 512"/>
                      <a:gd name="T10" fmla="*/ 256 w 512"/>
                      <a:gd name="T11" fmla="*/ 0 h 512"/>
                      <a:gd name="T12" fmla="*/ 0 w 512"/>
                      <a:gd name="T13" fmla="*/ 256 h 512"/>
                      <a:gd name="T14" fmla="*/ 256 w 512"/>
                      <a:gd name="T15" fmla="*/ 512 h 512"/>
                      <a:gd name="T16" fmla="*/ 512 w 512"/>
                      <a:gd name="T17" fmla="*/ 256 h 512"/>
                      <a:gd name="T18" fmla="*/ 256 w 512"/>
                      <a:gd name="T19" fmla="*/ 0 h 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2" h="512">
                        <a:moveTo>
                          <a:pt x="256" y="21"/>
                        </a:moveTo>
                        <a:cubicBezTo>
                          <a:pt x="385" y="21"/>
                          <a:pt x="490" y="126"/>
                          <a:pt x="490" y="256"/>
                        </a:cubicBezTo>
                        <a:cubicBezTo>
                          <a:pt x="490" y="385"/>
                          <a:pt x="385" y="490"/>
                          <a:pt x="256" y="490"/>
                        </a:cubicBezTo>
                        <a:cubicBezTo>
                          <a:pt x="126" y="490"/>
                          <a:pt x="21" y="385"/>
                          <a:pt x="21" y="256"/>
                        </a:cubicBezTo>
                        <a:cubicBezTo>
                          <a:pt x="21" y="126"/>
                          <a:pt x="126" y="21"/>
                          <a:pt x="256" y="21"/>
                        </a:cubicBezTo>
                        <a:moveTo>
                          <a:pt x="256" y="0"/>
                        </a:moveTo>
                        <a:cubicBezTo>
                          <a:pt x="114" y="0"/>
                          <a:pt x="0" y="114"/>
                          <a:pt x="0" y="256"/>
                        </a:cubicBezTo>
                        <a:cubicBezTo>
                          <a:pt x="0" y="397"/>
                          <a:pt x="114" y="512"/>
                          <a:pt x="256" y="512"/>
                        </a:cubicBezTo>
                        <a:cubicBezTo>
                          <a:pt x="397" y="512"/>
                          <a:pt x="512" y="397"/>
                          <a:pt x="512" y="256"/>
                        </a:cubicBezTo>
                        <a:cubicBezTo>
                          <a:pt x="512" y="114"/>
                          <a:pt x="397" y="0"/>
                          <a:pt x="25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FCF265F-2483-4457-A695-A66D1BB1E7AC}"/>
                    </a:ext>
                  </a:extLst>
                </p:cNvPr>
                <p:cNvSpPr/>
                <p:nvPr/>
              </p:nvSpPr>
              <p:spPr bwMode="gray">
                <a:xfrm>
                  <a:off x="2676413" y="5326086"/>
                  <a:ext cx="82678" cy="806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wrap="square" lIns="88900" tIns="88900" rIns="88900" bIns="88900" rtlCol="0" anchor="ctr"/>
                <a:lstStyle/>
                <a:p>
                  <a:pPr algn="ctr">
                    <a:lnSpc>
                      <a:spcPct val="106000"/>
                    </a:lnSpc>
                    <a:buFont typeface="Wingdings 2" pitchFamily="18" charset="2"/>
                    <a:buNone/>
                  </a:pPr>
                  <a:endParaRPr lang="en-US" sz="16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7365878-603C-45FF-9684-D2D5B93872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45361" y="4557315"/>
                  <a:ext cx="521641" cy="467361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BAC7035B-8775-4421-8CFA-3500C1326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7002" y="5011935"/>
                  <a:ext cx="68062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C3D1228-A1EB-466B-8B8D-196025238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34056" y="5024676"/>
                  <a:ext cx="0" cy="30141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4" name="Group 614">
                  <a:extLst>
                    <a:ext uri="{FF2B5EF4-FFF2-40B4-BE49-F238E27FC236}">
                      <a16:creationId xmlns:a16="http://schemas.microsoft.com/office/drawing/2014/main" id="{1F603D6E-EE39-4EA7-ABEF-93D5DDB6E4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671530" y="3291758"/>
                  <a:ext cx="549430" cy="549430"/>
                  <a:chOff x="3780" y="2658"/>
                  <a:chExt cx="340" cy="340"/>
                </a:xfrm>
                <a:solidFill>
                  <a:schemeClr val="bg1"/>
                </a:solidFill>
              </p:grpSpPr>
              <p:sp>
                <p:nvSpPr>
                  <p:cNvPr id="55" name="Freeform 615">
                    <a:extLst>
                      <a:ext uri="{FF2B5EF4-FFF2-40B4-BE49-F238E27FC236}">
                        <a16:creationId xmlns:a16="http://schemas.microsoft.com/office/drawing/2014/main" id="{02783193-870F-4D7B-843F-CE6386D627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8" y="2799"/>
                    <a:ext cx="28" cy="14"/>
                  </a:xfrm>
                  <a:custGeom>
                    <a:avLst/>
                    <a:gdLst>
                      <a:gd name="T0" fmla="*/ 32 w 43"/>
                      <a:gd name="T1" fmla="*/ 0 h 21"/>
                      <a:gd name="T2" fmla="*/ 11 w 43"/>
                      <a:gd name="T3" fmla="*/ 0 h 21"/>
                      <a:gd name="T4" fmla="*/ 0 w 43"/>
                      <a:gd name="T5" fmla="*/ 11 h 21"/>
                      <a:gd name="T6" fmla="*/ 11 w 43"/>
                      <a:gd name="T7" fmla="*/ 21 h 21"/>
                      <a:gd name="T8" fmla="*/ 32 w 43"/>
                      <a:gd name="T9" fmla="*/ 21 h 21"/>
                      <a:gd name="T10" fmla="*/ 43 w 43"/>
                      <a:gd name="T11" fmla="*/ 11 h 21"/>
                      <a:gd name="T12" fmla="*/ 32 w 4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1">
                        <a:moveTo>
                          <a:pt x="32" y="0"/>
                        </a:move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7"/>
                          <a:pt x="5" y="21"/>
                          <a:pt x="11" y="21"/>
                        </a:cubicBezTo>
                        <a:cubicBezTo>
                          <a:pt x="32" y="21"/>
                          <a:pt x="32" y="21"/>
                          <a:pt x="32" y="21"/>
                        </a:cubicBezTo>
                        <a:cubicBezTo>
                          <a:pt x="38" y="21"/>
                          <a:pt x="43" y="17"/>
                          <a:pt x="43" y="11"/>
                        </a:cubicBezTo>
                        <a:cubicBezTo>
                          <a:pt x="43" y="5"/>
                          <a:pt x="38" y="0"/>
                          <a:pt x="3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7" name="Freeform 616">
                    <a:extLst>
                      <a:ext uri="{FF2B5EF4-FFF2-40B4-BE49-F238E27FC236}">
                        <a16:creationId xmlns:a16="http://schemas.microsoft.com/office/drawing/2014/main" id="{E795B999-F547-4A0C-A97B-D07E20288D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8" y="2757"/>
                    <a:ext cx="28" cy="14"/>
                  </a:xfrm>
                  <a:custGeom>
                    <a:avLst/>
                    <a:gdLst>
                      <a:gd name="T0" fmla="*/ 32 w 43"/>
                      <a:gd name="T1" fmla="*/ 0 h 21"/>
                      <a:gd name="T2" fmla="*/ 11 w 43"/>
                      <a:gd name="T3" fmla="*/ 0 h 21"/>
                      <a:gd name="T4" fmla="*/ 0 w 43"/>
                      <a:gd name="T5" fmla="*/ 11 h 21"/>
                      <a:gd name="T6" fmla="*/ 11 w 43"/>
                      <a:gd name="T7" fmla="*/ 21 h 21"/>
                      <a:gd name="T8" fmla="*/ 32 w 43"/>
                      <a:gd name="T9" fmla="*/ 21 h 21"/>
                      <a:gd name="T10" fmla="*/ 43 w 43"/>
                      <a:gd name="T11" fmla="*/ 11 h 21"/>
                      <a:gd name="T12" fmla="*/ 32 w 4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1">
                        <a:moveTo>
                          <a:pt x="32" y="0"/>
                        </a:move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7"/>
                          <a:pt x="5" y="21"/>
                          <a:pt x="11" y="21"/>
                        </a:cubicBezTo>
                        <a:cubicBezTo>
                          <a:pt x="32" y="21"/>
                          <a:pt x="32" y="21"/>
                          <a:pt x="32" y="21"/>
                        </a:cubicBezTo>
                        <a:cubicBezTo>
                          <a:pt x="38" y="21"/>
                          <a:pt x="43" y="17"/>
                          <a:pt x="43" y="11"/>
                        </a:cubicBezTo>
                        <a:cubicBezTo>
                          <a:pt x="43" y="5"/>
                          <a:pt x="38" y="0"/>
                          <a:pt x="3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59" name="Freeform 617">
                    <a:extLst>
                      <a:ext uri="{FF2B5EF4-FFF2-40B4-BE49-F238E27FC236}">
                        <a16:creationId xmlns:a16="http://schemas.microsoft.com/office/drawing/2014/main" id="{E2F5CB32-1077-4A3A-A637-7441CEA881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8" y="2842"/>
                    <a:ext cx="28" cy="14"/>
                  </a:xfrm>
                  <a:custGeom>
                    <a:avLst/>
                    <a:gdLst>
                      <a:gd name="T0" fmla="*/ 32 w 43"/>
                      <a:gd name="T1" fmla="*/ 0 h 21"/>
                      <a:gd name="T2" fmla="*/ 11 w 43"/>
                      <a:gd name="T3" fmla="*/ 0 h 21"/>
                      <a:gd name="T4" fmla="*/ 0 w 43"/>
                      <a:gd name="T5" fmla="*/ 11 h 21"/>
                      <a:gd name="T6" fmla="*/ 11 w 43"/>
                      <a:gd name="T7" fmla="*/ 21 h 21"/>
                      <a:gd name="T8" fmla="*/ 32 w 43"/>
                      <a:gd name="T9" fmla="*/ 21 h 21"/>
                      <a:gd name="T10" fmla="*/ 43 w 43"/>
                      <a:gd name="T11" fmla="*/ 11 h 21"/>
                      <a:gd name="T12" fmla="*/ 32 w 4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1">
                        <a:moveTo>
                          <a:pt x="32" y="0"/>
                        </a:move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7"/>
                          <a:pt x="5" y="21"/>
                          <a:pt x="11" y="21"/>
                        </a:cubicBezTo>
                        <a:cubicBezTo>
                          <a:pt x="32" y="21"/>
                          <a:pt x="32" y="21"/>
                          <a:pt x="32" y="21"/>
                        </a:cubicBezTo>
                        <a:cubicBezTo>
                          <a:pt x="38" y="21"/>
                          <a:pt x="43" y="17"/>
                          <a:pt x="43" y="11"/>
                        </a:cubicBezTo>
                        <a:cubicBezTo>
                          <a:pt x="43" y="5"/>
                          <a:pt x="38" y="0"/>
                          <a:pt x="3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1" name="Freeform 618">
                    <a:extLst>
                      <a:ext uri="{FF2B5EF4-FFF2-40B4-BE49-F238E27FC236}">
                        <a16:creationId xmlns:a16="http://schemas.microsoft.com/office/drawing/2014/main" id="{13762BDE-110B-4EC0-ABF5-90C29871C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7" y="2799"/>
                    <a:ext cx="135" cy="14"/>
                  </a:xfrm>
                  <a:custGeom>
                    <a:avLst/>
                    <a:gdLst>
                      <a:gd name="T0" fmla="*/ 192 w 202"/>
                      <a:gd name="T1" fmla="*/ 0 h 21"/>
                      <a:gd name="T2" fmla="*/ 10 w 202"/>
                      <a:gd name="T3" fmla="*/ 0 h 21"/>
                      <a:gd name="T4" fmla="*/ 0 w 202"/>
                      <a:gd name="T5" fmla="*/ 11 h 21"/>
                      <a:gd name="T6" fmla="*/ 10 w 202"/>
                      <a:gd name="T7" fmla="*/ 21 h 21"/>
                      <a:gd name="T8" fmla="*/ 192 w 202"/>
                      <a:gd name="T9" fmla="*/ 21 h 21"/>
                      <a:gd name="T10" fmla="*/ 202 w 202"/>
                      <a:gd name="T11" fmla="*/ 11 h 21"/>
                      <a:gd name="T12" fmla="*/ 192 w 202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2" h="21">
                        <a:moveTo>
                          <a:pt x="19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1"/>
                        </a:cubicBezTo>
                        <a:cubicBezTo>
                          <a:pt x="0" y="17"/>
                          <a:pt x="4" y="21"/>
                          <a:pt x="10" y="21"/>
                        </a:cubicBezTo>
                        <a:cubicBezTo>
                          <a:pt x="192" y="21"/>
                          <a:pt x="192" y="21"/>
                          <a:pt x="192" y="21"/>
                        </a:cubicBezTo>
                        <a:cubicBezTo>
                          <a:pt x="198" y="21"/>
                          <a:pt x="202" y="17"/>
                          <a:pt x="202" y="11"/>
                        </a:cubicBezTo>
                        <a:cubicBezTo>
                          <a:pt x="202" y="5"/>
                          <a:pt x="198" y="0"/>
                          <a:pt x="19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2" name="Freeform 619">
                    <a:extLst>
                      <a:ext uri="{FF2B5EF4-FFF2-40B4-BE49-F238E27FC236}">
                        <a16:creationId xmlns:a16="http://schemas.microsoft.com/office/drawing/2014/main" id="{3C2E811F-7521-477B-BBA8-F0E5355B2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7" y="2757"/>
                    <a:ext cx="135" cy="14"/>
                  </a:xfrm>
                  <a:custGeom>
                    <a:avLst/>
                    <a:gdLst>
                      <a:gd name="T0" fmla="*/ 10 w 202"/>
                      <a:gd name="T1" fmla="*/ 21 h 21"/>
                      <a:gd name="T2" fmla="*/ 192 w 202"/>
                      <a:gd name="T3" fmla="*/ 21 h 21"/>
                      <a:gd name="T4" fmla="*/ 202 w 202"/>
                      <a:gd name="T5" fmla="*/ 11 h 21"/>
                      <a:gd name="T6" fmla="*/ 192 w 202"/>
                      <a:gd name="T7" fmla="*/ 0 h 21"/>
                      <a:gd name="T8" fmla="*/ 10 w 202"/>
                      <a:gd name="T9" fmla="*/ 0 h 21"/>
                      <a:gd name="T10" fmla="*/ 0 w 202"/>
                      <a:gd name="T11" fmla="*/ 11 h 21"/>
                      <a:gd name="T12" fmla="*/ 10 w 202"/>
                      <a:gd name="T13" fmla="*/ 21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2" h="21">
                        <a:moveTo>
                          <a:pt x="10" y="21"/>
                        </a:moveTo>
                        <a:cubicBezTo>
                          <a:pt x="192" y="21"/>
                          <a:pt x="192" y="21"/>
                          <a:pt x="192" y="21"/>
                        </a:cubicBezTo>
                        <a:cubicBezTo>
                          <a:pt x="198" y="21"/>
                          <a:pt x="202" y="17"/>
                          <a:pt x="202" y="11"/>
                        </a:cubicBezTo>
                        <a:cubicBezTo>
                          <a:pt x="202" y="5"/>
                          <a:pt x="198" y="0"/>
                          <a:pt x="192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1"/>
                        </a:cubicBezTo>
                        <a:cubicBezTo>
                          <a:pt x="0" y="17"/>
                          <a:pt x="4" y="21"/>
                          <a:pt x="10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3" name="Freeform 620">
                    <a:extLst>
                      <a:ext uri="{FF2B5EF4-FFF2-40B4-BE49-F238E27FC236}">
                        <a16:creationId xmlns:a16="http://schemas.microsoft.com/office/drawing/2014/main" id="{77D633FB-1191-45CD-A2DE-2D4E31B3DE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7" y="2842"/>
                    <a:ext cx="135" cy="14"/>
                  </a:xfrm>
                  <a:custGeom>
                    <a:avLst/>
                    <a:gdLst>
                      <a:gd name="T0" fmla="*/ 192 w 202"/>
                      <a:gd name="T1" fmla="*/ 0 h 21"/>
                      <a:gd name="T2" fmla="*/ 10 w 202"/>
                      <a:gd name="T3" fmla="*/ 0 h 21"/>
                      <a:gd name="T4" fmla="*/ 0 w 202"/>
                      <a:gd name="T5" fmla="*/ 11 h 21"/>
                      <a:gd name="T6" fmla="*/ 10 w 202"/>
                      <a:gd name="T7" fmla="*/ 21 h 21"/>
                      <a:gd name="T8" fmla="*/ 192 w 202"/>
                      <a:gd name="T9" fmla="*/ 21 h 21"/>
                      <a:gd name="T10" fmla="*/ 202 w 202"/>
                      <a:gd name="T11" fmla="*/ 11 h 21"/>
                      <a:gd name="T12" fmla="*/ 192 w 202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2" h="21">
                        <a:moveTo>
                          <a:pt x="19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1"/>
                        </a:cubicBezTo>
                        <a:cubicBezTo>
                          <a:pt x="0" y="17"/>
                          <a:pt x="4" y="21"/>
                          <a:pt x="10" y="21"/>
                        </a:cubicBezTo>
                        <a:cubicBezTo>
                          <a:pt x="192" y="21"/>
                          <a:pt x="192" y="21"/>
                          <a:pt x="192" y="21"/>
                        </a:cubicBezTo>
                        <a:cubicBezTo>
                          <a:pt x="198" y="21"/>
                          <a:pt x="202" y="17"/>
                          <a:pt x="202" y="11"/>
                        </a:cubicBezTo>
                        <a:cubicBezTo>
                          <a:pt x="202" y="5"/>
                          <a:pt x="198" y="0"/>
                          <a:pt x="19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4" name="Freeform 621">
                    <a:extLst>
                      <a:ext uri="{FF2B5EF4-FFF2-40B4-BE49-F238E27FC236}">
                        <a16:creationId xmlns:a16="http://schemas.microsoft.com/office/drawing/2014/main" id="{D6B14F9A-1598-4C63-8E9C-983801F9D2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8" y="2884"/>
                    <a:ext cx="28" cy="14"/>
                  </a:xfrm>
                  <a:custGeom>
                    <a:avLst/>
                    <a:gdLst>
                      <a:gd name="T0" fmla="*/ 32 w 43"/>
                      <a:gd name="T1" fmla="*/ 0 h 21"/>
                      <a:gd name="T2" fmla="*/ 11 w 43"/>
                      <a:gd name="T3" fmla="*/ 0 h 21"/>
                      <a:gd name="T4" fmla="*/ 0 w 43"/>
                      <a:gd name="T5" fmla="*/ 11 h 21"/>
                      <a:gd name="T6" fmla="*/ 11 w 43"/>
                      <a:gd name="T7" fmla="*/ 21 h 21"/>
                      <a:gd name="T8" fmla="*/ 32 w 43"/>
                      <a:gd name="T9" fmla="*/ 21 h 21"/>
                      <a:gd name="T10" fmla="*/ 43 w 43"/>
                      <a:gd name="T11" fmla="*/ 11 h 21"/>
                      <a:gd name="T12" fmla="*/ 32 w 43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1">
                        <a:moveTo>
                          <a:pt x="32" y="0"/>
                        </a:move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17"/>
                          <a:pt x="5" y="21"/>
                          <a:pt x="11" y="21"/>
                        </a:cubicBezTo>
                        <a:cubicBezTo>
                          <a:pt x="32" y="21"/>
                          <a:pt x="32" y="21"/>
                          <a:pt x="32" y="21"/>
                        </a:cubicBezTo>
                        <a:cubicBezTo>
                          <a:pt x="38" y="21"/>
                          <a:pt x="43" y="17"/>
                          <a:pt x="43" y="11"/>
                        </a:cubicBezTo>
                        <a:cubicBezTo>
                          <a:pt x="43" y="5"/>
                          <a:pt x="38" y="0"/>
                          <a:pt x="3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6" name="Freeform 622">
                    <a:extLst>
                      <a:ext uri="{FF2B5EF4-FFF2-40B4-BE49-F238E27FC236}">
                        <a16:creationId xmlns:a16="http://schemas.microsoft.com/office/drawing/2014/main" id="{04BCB260-4443-4147-9A5F-9BE28413AC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07" y="2884"/>
                    <a:ext cx="135" cy="14"/>
                  </a:xfrm>
                  <a:custGeom>
                    <a:avLst/>
                    <a:gdLst>
                      <a:gd name="T0" fmla="*/ 192 w 202"/>
                      <a:gd name="T1" fmla="*/ 0 h 21"/>
                      <a:gd name="T2" fmla="*/ 10 w 202"/>
                      <a:gd name="T3" fmla="*/ 0 h 21"/>
                      <a:gd name="T4" fmla="*/ 0 w 202"/>
                      <a:gd name="T5" fmla="*/ 11 h 21"/>
                      <a:gd name="T6" fmla="*/ 10 w 202"/>
                      <a:gd name="T7" fmla="*/ 21 h 21"/>
                      <a:gd name="T8" fmla="*/ 192 w 202"/>
                      <a:gd name="T9" fmla="*/ 21 h 21"/>
                      <a:gd name="T10" fmla="*/ 202 w 202"/>
                      <a:gd name="T11" fmla="*/ 11 h 21"/>
                      <a:gd name="T12" fmla="*/ 192 w 202"/>
                      <a:gd name="T13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2" h="21">
                        <a:moveTo>
                          <a:pt x="192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4" y="0"/>
                          <a:pt x="0" y="5"/>
                          <a:pt x="0" y="11"/>
                        </a:cubicBezTo>
                        <a:cubicBezTo>
                          <a:pt x="0" y="17"/>
                          <a:pt x="4" y="21"/>
                          <a:pt x="10" y="21"/>
                        </a:cubicBezTo>
                        <a:cubicBezTo>
                          <a:pt x="192" y="21"/>
                          <a:pt x="192" y="21"/>
                          <a:pt x="192" y="21"/>
                        </a:cubicBezTo>
                        <a:cubicBezTo>
                          <a:pt x="198" y="21"/>
                          <a:pt x="202" y="17"/>
                          <a:pt x="202" y="11"/>
                        </a:cubicBezTo>
                        <a:cubicBezTo>
                          <a:pt x="202" y="5"/>
                          <a:pt x="198" y="0"/>
                          <a:pt x="19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9" name="Freeform 623">
                    <a:extLst>
                      <a:ext uri="{FF2B5EF4-FFF2-40B4-BE49-F238E27FC236}">
                        <a16:creationId xmlns:a16="http://schemas.microsoft.com/office/drawing/2014/main" id="{42BBEADE-F8DC-4CCF-87AB-4187DB2BD9A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0" y="2658"/>
                    <a:ext cx="340" cy="340"/>
                  </a:xfrm>
                  <a:custGeom>
                    <a:avLst/>
                    <a:gdLst>
                      <a:gd name="T0" fmla="*/ 256 w 512"/>
                      <a:gd name="T1" fmla="*/ 21 h 512"/>
                      <a:gd name="T2" fmla="*/ 490 w 512"/>
                      <a:gd name="T3" fmla="*/ 256 h 512"/>
                      <a:gd name="T4" fmla="*/ 256 w 512"/>
                      <a:gd name="T5" fmla="*/ 490 h 512"/>
                      <a:gd name="T6" fmla="*/ 21 w 512"/>
                      <a:gd name="T7" fmla="*/ 256 h 512"/>
                      <a:gd name="T8" fmla="*/ 256 w 512"/>
                      <a:gd name="T9" fmla="*/ 21 h 512"/>
                      <a:gd name="T10" fmla="*/ 256 w 512"/>
                      <a:gd name="T11" fmla="*/ 0 h 512"/>
                      <a:gd name="T12" fmla="*/ 0 w 512"/>
                      <a:gd name="T13" fmla="*/ 256 h 512"/>
                      <a:gd name="T14" fmla="*/ 256 w 512"/>
                      <a:gd name="T15" fmla="*/ 512 h 512"/>
                      <a:gd name="T16" fmla="*/ 512 w 512"/>
                      <a:gd name="T17" fmla="*/ 256 h 512"/>
                      <a:gd name="T18" fmla="*/ 256 w 512"/>
                      <a:gd name="T19" fmla="*/ 0 h 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2" h="512">
                        <a:moveTo>
                          <a:pt x="256" y="21"/>
                        </a:moveTo>
                        <a:cubicBezTo>
                          <a:pt x="385" y="21"/>
                          <a:pt x="490" y="126"/>
                          <a:pt x="490" y="256"/>
                        </a:cubicBezTo>
                        <a:cubicBezTo>
                          <a:pt x="490" y="385"/>
                          <a:pt x="385" y="490"/>
                          <a:pt x="256" y="490"/>
                        </a:cubicBezTo>
                        <a:cubicBezTo>
                          <a:pt x="126" y="490"/>
                          <a:pt x="21" y="385"/>
                          <a:pt x="21" y="256"/>
                        </a:cubicBezTo>
                        <a:cubicBezTo>
                          <a:pt x="21" y="126"/>
                          <a:pt x="126" y="21"/>
                          <a:pt x="256" y="21"/>
                        </a:cubicBezTo>
                        <a:moveTo>
                          <a:pt x="256" y="0"/>
                        </a:moveTo>
                        <a:cubicBezTo>
                          <a:pt x="114" y="0"/>
                          <a:pt x="0" y="114"/>
                          <a:pt x="0" y="256"/>
                        </a:cubicBezTo>
                        <a:cubicBezTo>
                          <a:pt x="0" y="397"/>
                          <a:pt x="114" y="512"/>
                          <a:pt x="256" y="512"/>
                        </a:cubicBezTo>
                        <a:cubicBezTo>
                          <a:pt x="397" y="512"/>
                          <a:pt x="512" y="397"/>
                          <a:pt x="512" y="256"/>
                        </a:cubicBezTo>
                        <a:cubicBezTo>
                          <a:pt x="512" y="114"/>
                          <a:pt x="397" y="0"/>
                          <a:pt x="25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D0878EE-19F6-4713-A3E6-619635018403}"/>
                    </a:ext>
                  </a:extLst>
                </p:cNvPr>
                <p:cNvSpPr txBox="1"/>
                <p:nvPr/>
              </p:nvSpPr>
              <p:spPr>
                <a:xfrm>
                  <a:off x="3460715" y="3195965"/>
                  <a:ext cx="3043639" cy="522002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just">
                    <a:lnSpc>
                      <a:spcPct val="300000"/>
                    </a:lnSpc>
                    <a:spcBef>
                      <a:spcPts val="200"/>
                    </a:spcBef>
                    <a:buSzPct val="100000"/>
                  </a:pPr>
                  <a:r>
                    <a:rPr lang="en-US" sz="1400" b="1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Opportunities to Deloitte RFA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024657F-EE9A-469A-9ED8-A18058535FE4}"/>
                    </a:ext>
                  </a:extLst>
                </p:cNvPr>
                <p:cNvSpPr txBox="1"/>
                <p:nvPr/>
              </p:nvSpPr>
              <p:spPr>
                <a:xfrm>
                  <a:off x="3457734" y="1756850"/>
                  <a:ext cx="2234446" cy="1193981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algn="just">
                    <a:lnSpc>
                      <a:spcPct val="300000"/>
                    </a:lnSpc>
                    <a:spcBef>
                      <a:spcPts val="200"/>
                    </a:spcBef>
                    <a:buSzPct val="100000"/>
                  </a:pPr>
                  <a:r>
                    <a:rPr lang="en-US" sz="1400" b="1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Prototype</a:t>
                  </a:r>
                </a:p>
                <a:p>
                  <a:pPr algn="just">
                    <a:lnSpc>
                      <a:spcPct val="300000"/>
                    </a:lnSpc>
                    <a:spcBef>
                      <a:spcPts val="200"/>
                    </a:spcBef>
                    <a:buSzPct val="100000"/>
                  </a:pPr>
                  <a:endParaRPr lang="en-US" sz="1400" b="1" dirty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51" name="Group 503">
                  <a:extLst>
                    <a:ext uri="{FF2B5EF4-FFF2-40B4-BE49-F238E27FC236}">
                      <a16:creationId xmlns:a16="http://schemas.microsoft.com/office/drawing/2014/main" id="{BD17185B-8529-48AC-B3D8-A1425528346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672320" y="2593302"/>
                  <a:ext cx="556119" cy="556119"/>
                  <a:chOff x="1920" y="2027"/>
                  <a:chExt cx="340" cy="340"/>
                </a:xfrm>
                <a:solidFill>
                  <a:schemeClr val="bg1"/>
                </a:solidFill>
              </p:grpSpPr>
              <p:sp>
                <p:nvSpPr>
                  <p:cNvPr id="52" name="Freeform 504">
                    <a:extLst>
                      <a:ext uri="{FF2B5EF4-FFF2-40B4-BE49-F238E27FC236}">
                        <a16:creationId xmlns:a16="http://schemas.microsoft.com/office/drawing/2014/main" id="{973028DE-17F7-49BC-AA17-D44E15B3AC0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983" y="2097"/>
                    <a:ext cx="213" cy="178"/>
                  </a:xfrm>
                  <a:custGeom>
                    <a:avLst/>
                    <a:gdLst>
                      <a:gd name="T0" fmla="*/ 319 w 321"/>
                      <a:gd name="T1" fmla="*/ 252 h 268"/>
                      <a:gd name="T2" fmla="*/ 170 w 321"/>
                      <a:gd name="T3" fmla="*/ 6 h 268"/>
                      <a:gd name="T4" fmla="*/ 152 w 321"/>
                      <a:gd name="T5" fmla="*/ 6 h 268"/>
                      <a:gd name="T6" fmla="*/ 2 w 321"/>
                      <a:gd name="T7" fmla="*/ 252 h 268"/>
                      <a:gd name="T8" fmla="*/ 2 w 321"/>
                      <a:gd name="T9" fmla="*/ 263 h 268"/>
                      <a:gd name="T10" fmla="*/ 11 w 321"/>
                      <a:gd name="T11" fmla="*/ 268 h 268"/>
                      <a:gd name="T12" fmla="*/ 310 w 321"/>
                      <a:gd name="T13" fmla="*/ 268 h 268"/>
                      <a:gd name="T14" fmla="*/ 319 w 321"/>
                      <a:gd name="T15" fmla="*/ 263 h 268"/>
                      <a:gd name="T16" fmla="*/ 319 w 321"/>
                      <a:gd name="T17" fmla="*/ 252 h 268"/>
                      <a:gd name="T18" fmla="*/ 30 w 321"/>
                      <a:gd name="T19" fmla="*/ 247 h 268"/>
                      <a:gd name="T20" fmla="*/ 161 w 321"/>
                      <a:gd name="T21" fmla="*/ 33 h 268"/>
                      <a:gd name="T22" fmla="*/ 291 w 321"/>
                      <a:gd name="T23" fmla="*/ 247 h 268"/>
                      <a:gd name="T24" fmla="*/ 30 w 321"/>
                      <a:gd name="T25" fmla="*/ 247 h 268"/>
                      <a:gd name="T26" fmla="*/ 161 w 321"/>
                      <a:gd name="T27" fmla="*/ 87 h 268"/>
                      <a:gd name="T28" fmla="*/ 171 w 321"/>
                      <a:gd name="T29" fmla="*/ 97 h 268"/>
                      <a:gd name="T30" fmla="*/ 171 w 321"/>
                      <a:gd name="T31" fmla="*/ 172 h 268"/>
                      <a:gd name="T32" fmla="*/ 161 w 321"/>
                      <a:gd name="T33" fmla="*/ 183 h 268"/>
                      <a:gd name="T34" fmla="*/ 150 w 321"/>
                      <a:gd name="T35" fmla="*/ 172 h 268"/>
                      <a:gd name="T36" fmla="*/ 150 w 321"/>
                      <a:gd name="T37" fmla="*/ 97 h 268"/>
                      <a:gd name="T38" fmla="*/ 161 w 321"/>
                      <a:gd name="T39" fmla="*/ 87 h 268"/>
                      <a:gd name="T40" fmla="*/ 171 w 321"/>
                      <a:gd name="T41" fmla="*/ 215 h 268"/>
                      <a:gd name="T42" fmla="*/ 161 w 321"/>
                      <a:gd name="T43" fmla="*/ 225 h 268"/>
                      <a:gd name="T44" fmla="*/ 150 w 321"/>
                      <a:gd name="T45" fmla="*/ 215 h 268"/>
                      <a:gd name="T46" fmla="*/ 161 w 321"/>
                      <a:gd name="T47" fmla="*/ 204 h 268"/>
                      <a:gd name="T48" fmla="*/ 171 w 321"/>
                      <a:gd name="T49" fmla="*/ 215 h 2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321" h="268">
                        <a:moveTo>
                          <a:pt x="319" y="252"/>
                        </a:moveTo>
                        <a:cubicBezTo>
                          <a:pt x="170" y="6"/>
                          <a:pt x="170" y="6"/>
                          <a:pt x="170" y="6"/>
                        </a:cubicBezTo>
                        <a:cubicBezTo>
                          <a:pt x="166" y="0"/>
                          <a:pt x="155" y="0"/>
                          <a:pt x="152" y="6"/>
                        </a:cubicBezTo>
                        <a:cubicBezTo>
                          <a:pt x="2" y="252"/>
                          <a:pt x="2" y="252"/>
                          <a:pt x="2" y="252"/>
                        </a:cubicBezTo>
                        <a:cubicBezTo>
                          <a:pt x="0" y="255"/>
                          <a:pt x="0" y="259"/>
                          <a:pt x="2" y="263"/>
                        </a:cubicBezTo>
                        <a:cubicBezTo>
                          <a:pt x="4" y="266"/>
                          <a:pt x="7" y="268"/>
                          <a:pt x="11" y="268"/>
                        </a:cubicBezTo>
                        <a:cubicBezTo>
                          <a:pt x="310" y="268"/>
                          <a:pt x="310" y="268"/>
                          <a:pt x="310" y="268"/>
                        </a:cubicBezTo>
                        <a:cubicBezTo>
                          <a:pt x="314" y="268"/>
                          <a:pt x="317" y="266"/>
                          <a:pt x="319" y="263"/>
                        </a:cubicBezTo>
                        <a:cubicBezTo>
                          <a:pt x="321" y="259"/>
                          <a:pt x="321" y="255"/>
                          <a:pt x="319" y="252"/>
                        </a:cubicBezTo>
                        <a:close/>
                        <a:moveTo>
                          <a:pt x="30" y="247"/>
                        </a:moveTo>
                        <a:cubicBezTo>
                          <a:pt x="161" y="33"/>
                          <a:pt x="161" y="33"/>
                          <a:pt x="161" y="33"/>
                        </a:cubicBezTo>
                        <a:cubicBezTo>
                          <a:pt x="291" y="247"/>
                          <a:pt x="291" y="247"/>
                          <a:pt x="291" y="247"/>
                        </a:cubicBezTo>
                        <a:lnTo>
                          <a:pt x="30" y="247"/>
                        </a:lnTo>
                        <a:close/>
                        <a:moveTo>
                          <a:pt x="161" y="87"/>
                        </a:moveTo>
                        <a:cubicBezTo>
                          <a:pt x="167" y="87"/>
                          <a:pt x="171" y="91"/>
                          <a:pt x="171" y="97"/>
                        </a:cubicBezTo>
                        <a:cubicBezTo>
                          <a:pt x="171" y="172"/>
                          <a:pt x="171" y="172"/>
                          <a:pt x="171" y="172"/>
                        </a:cubicBezTo>
                        <a:cubicBezTo>
                          <a:pt x="171" y="178"/>
                          <a:pt x="167" y="183"/>
                          <a:pt x="161" y="183"/>
                        </a:cubicBezTo>
                        <a:cubicBezTo>
                          <a:pt x="155" y="183"/>
                          <a:pt x="150" y="178"/>
                          <a:pt x="150" y="172"/>
                        </a:cubicBezTo>
                        <a:cubicBezTo>
                          <a:pt x="150" y="97"/>
                          <a:pt x="150" y="97"/>
                          <a:pt x="150" y="97"/>
                        </a:cubicBezTo>
                        <a:cubicBezTo>
                          <a:pt x="150" y="91"/>
                          <a:pt x="155" y="87"/>
                          <a:pt x="161" y="87"/>
                        </a:cubicBezTo>
                        <a:close/>
                        <a:moveTo>
                          <a:pt x="171" y="215"/>
                        </a:moveTo>
                        <a:cubicBezTo>
                          <a:pt x="171" y="221"/>
                          <a:pt x="167" y="225"/>
                          <a:pt x="161" y="225"/>
                        </a:cubicBezTo>
                        <a:cubicBezTo>
                          <a:pt x="155" y="225"/>
                          <a:pt x="150" y="221"/>
                          <a:pt x="150" y="215"/>
                        </a:cubicBezTo>
                        <a:cubicBezTo>
                          <a:pt x="150" y="209"/>
                          <a:pt x="155" y="204"/>
                          <a:pt x="161" y="204"/>
                        </a:cubicBezTo>
                        <a:cubicBezTo>
                          <a:pt x="167" y="204"/>
                          <a:pt x="171" y="209"/>
                          <a:pt x="171" y="2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68" name="Freeform 505">
                    <a:extLst>
                      <a:ext uri="{FF2B5EF4-FFF2-40B4-BE49-F238E27FC236}">
                        <a16:creationId xmlns:a16="http://schemas.microsoft.com/office/drawing/2014/main" id="{76F7046F-4CD6-4761-B084-277F7439010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920" y="2027"/>
                    <a:ext cx="340" cy="340"/>
                  </a:xfrm>
                  <a:custGeom>
                    <a:avLst/>
                    <a:gdLst>
                      <a:gd name="T0" fmla="*/ 256 w 512"/>
                      <a:gd name="T1" fmla="*/ 21 h 512"/>
                      <a:gd name="T2" fmla="*/ 490 w 512"/>
                      <a:gd name="T3" fmla="*/ 256 h 512"/>
                      <a:gd name="T4" fmla="*/ 256 w 512"/>
                      <a:gd name="T5" fmla="*/ 490 h 512"/>
                      <a:gd name="T6" fmla="*/ 21 w 512"/>
                      <a:gd name="T7" fmla="*/ 256 h 512"/>
                      <a:gd name="T8" fmla="*/ 256 w 512"/>
                      <a:gd name="T9" fmla="*/ 21 h 512"/>
                      <a:gd name="T10" fmla="*/ 256 w 512"/>
                      <a:gd name="T11" fmla="*/ 0 h 512"/>
                      <a:gd name="T12" fmla="*/ 0 w 512"/>
                      <a:gd name="T13" fmla="*/ 256 h 512"/>
                      <a:gd name="T14" fmla="*/ 256 w 512"/>
                      <a:gd name="T15" fmla="*/ 512 h 512"/>
                      <a:gd name="T16" fmla="*/ 512 w 512"/>
                      <a:gd name="T17" fmla="*/ 256 h 512"/>
                      <a:gd name="T18" fmla="*/ 256 w 512"/>
                      <a:gd name="T19" fmla="*/ 0 h 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2" h="512">
                        <a:moveTo>
                          <a:pt x="256" y="21"/>
                        </a:moveTo>
                        <a:cubicBezTo>
                          <a:pt x="385" y="21"/>
                          <a:pt x="490" y="126"/>
                          <a:pt x="490" y="256"/>
                        </a:cubicBezTo>
                        <a:cubicBezTo>
                          <a:pt x="490" y="385"/>
                          <a:pt x="385" y="490"/>
                          <a:pt x="256" y="490"/>
                        </a:cubicBezTo>
                        <a:cubicBezTo>
                          <a:pt x="126" y="490"/>
                          <a:pt x="21" y="385"/>
                          <a:pt x="21" y="256"/>
                        </a:cubicBezTo>
                        <a:cubicBezTo>
                          <a:pt x="21" y="126"/>
                          <a:pt x="126" y="21"/>
                          <a:pt x="256" y="21"/>
                        </a:cubicBezTo>
                        <a:moveTo>
                          <a:pt x="256" y="0"/>
                        </a:moveTo>
                        <a:cubicBezTo>
                          <a:pt x="114" y="0"/>
                          <a:pt x="0" y="114"/>
                          <a:pt x="0" y="256"/>
                        </a:cubicBezTo>
                        <a:cubicBezTo>
                          <a:pt x="0" y="397"/>
                          <a:pt x="114" y="512"/>
                          <a:pt x="256" y="512"/>
                        </a:cubicBezTo>
                        <a:cubicBezTo>
                          <a:pt x="397" y="512"/>
                          <a:pt x="512" y="397"/>
                          <a:pt x="512" y="256"/>
                        </a:cubicBezTo>
                        <a:cubicBezTo>
                          <a:pt x="512" y="114"/>
                          <a:pt x="397" y="0"/>
                          <a:pt x="25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049E03EE-463C-4D5E-B335-11C555DA4BDC}"/>
                    </a:ext>
                  </a:extLst>
                </p:cNvPr>
                <p:cNvGrpSpPr/>
                <p:nvPr/>
              </p:nvGrpSpPr>
              <p:grpSpPr>
                <a:xfrm>
                  <a:off x="2655282" y="4001340"/>
                  <a:ext cx="549430" cy="549430"/>
                  <a:chOff x="2655282" y="4001340"/>
                  <a:chExt cx="549430" cy="549430"/>
                </a:xfrm>
              </p:grpSpPr>
              <p:pic>
                <p:nvPicPr>
                  <p:cNvPr id="4" name="Graphic 3" descr="Telescope">
                    <a:extLst>
                      <a:ext uri="{FF2B5EF4-FFF2-40B4-BE49-F238E27FC236}">
                        <a16:creationId xmlns:a16="http://schemas.microsoft.com/office/drawing/2014/main" id="{72C95D69-D078-40BE-BB2C-9FBE56EAA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86514" y="4076413"/>
                    <a:ext cx="460216" cy="460216"/>
                  </a:xfrm>
                  <a:prstGeom prst="rect">
                    <a:avLst/>
                  </a:prstGeom>
                </p:spPr>
              </p:pic>
              <p:sp>
                <p:nvSpPr>
                  <p:cNvPr id="87" name="Freeform 623">
                    <a:extLst>
                      <a:ext uri="{FF2B5EF4-FFF2-40B4-BE49-F238E27FC236}">
                        <a16:creationId xmlns:a16="http://schemas.microsoft.com/office/drawing/2014/main" id="{1D9690F3-6B90-490B-9663-8EFE900ABF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55282" y="4001340"/>
                    <a:ext cx="549430" cy="549430"/>
                  </a:xfrm>
                  <a:custGeom>
                    <a:avLst/>
                    <a:gdLst>
                      <a:gd name="T0" fmla="*/ 256 w 512"/>
                      <a:gd name="T1" fmla="*/ 21 h 512"/>
                      <a:gd name="T2" fmla="*/ 490 w 512"/>
                      <a:gd name="T3" fmla="*/ 256 h 512"/>
                      <a:gd name="T4" fmla="*/ 256 w 512"/>
                      <a:gd name="T5" fmla="*/ 490 h 512"/>
                      <a:gd name="T6" fmla="*/ 21 w 512"/>
                      <a:gd name="T7" fmla="*/ 256 h 512"/>
                      <a:gd name="T8" fmla="*/ 256 w 512"/>
                      <a:gd name="T9" fmla="*/ 21 h 512"/>
                      <a:gd name="T10" fmla="*/ 256 w 512"/>
                      <a:gd name="T11" fmla="*/ 0 h 512"/>
                      <a:gd name="T12" fmla="*/ 0 w 512"/>
                      <a:gd name="T13" fmla="*/ 256 h 512"/>
                      <a:gd name="T14" fmla="*/ 256 w 512"/>
                      <a:gd name="T15" fmla="*/ 512 h 512"/>
                      <a:gd name="T16" fmla="*/ 512 w 512"/>
                      <a:gd name="T17" fmla="*/ 256 h 512"/>
                      <a:gd name="T18" fmla="*/ 256 w 512"/>
                      <a:gd name="T19" fmla="*/ 0 h 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12" h="512">
                        <a:moveTo>
                          <a:pt x="256" y="21"/>
                        </a:moveTo>
                        <a:cubicBezTo>
                          <a:pt x="385" y="21"/>
                          <a:pt x="490" y="126"/>
                          <a:pt x="490" y="256"/>
                        </a:cubicBezTo>
                        <a:cubicBezTo>
                          <a:pt x="490" y="385"/>
                          <a:pt x="385" y="490"/>
                          <a:pt x="256" y="490"/>
                        </a:cubicBezTo>
                        <a:cubicBezTo>
                          <a:pt x="126" y="490"/>
                          <a:pt x="21" y="385"/>
                          <a:pt x="21" y="256"/>
                        </a:cubicBezTo>
                        <a:cubicBezTo>
                          <a:pt x="21" y="126"/>
                          <a:pt x="126" y="21"/>
                          <a:pt x="256" y="21"/>
                        </a:cubicBezTo>
                        <a:moveTo>
                          <a:pt x="256" y="0"/>
                        </a:moveTo>
                        <a:cubicBezTo>
                          <a:pt x="114" y="0"/>
                          <a:pt x="0" y="114"/>
                          <a:pt x="0" y="256"/>
                        </a:cubicBezTo>
                        <a:cubicBezTo>
                          <a:pt x="0" y="397"/>
                          <a:pt x="114" y="512"/>
                          <a:pt x="256" y="512"/>
                        </a:cubicBezTo>
                        <a:cubicBezTo>
                          <a:pt x="397" y="512"/>
                          <a:pt x="512" y="397"/>
                          <a:pt x="512" y="256"/>
                        </a:cubicBezTo>
                        <a:cubicBezTo>
                          <a:pt x="512" y="114"/>
                          <a:pt x="397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48" name="USOC_Text">
            <a:extLst>
              <a:ext uri="{FF2B5EF4-FFF2-40B4-BE49-F238E27FC236}">
                <a16:creationId xmlns:a16="http://schemas.microsoft.com/office/drawing/2014/main" id="{9AC90E0D-913D-4ECA-915F-358001737716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327512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D63A24-678F-4C2C-8301-972126B29103}"/>
              </a:ext>
            </a:extLst>
          </p:cNvPr>
          <p:cNvSpPr txBox="1"/>
          <p:nvPr/>
        </p:nvSpPr>
        <p:spPr>
          <a:xfrm>
            <a:off x="3305036" y="499390"/>
            <a:ext cx="592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Internet Of </a:t>
            </a:r>
            <a: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Thinking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DFB991-410F-4101-8D5F-C91D6714058A}"/>
              </a:ext>
            </a:extLst>
          </p:cNvPr>
          <p:cNvSpPr/>
          <p:nvPr/>
        </p:nvSpPr>
        <p:spPr>
          <a:xfrm>
            <a:off x="326571" y="1545771"/>
            <a:ext cx="11723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 balance of cloud and edge compute to deliver intelligence everywhere </a:t>
            </a: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How do we do it?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Extending compute beyond the cloud, towards the edge of networks which helps us circumvent latency through hardware accelerators resulting in increased real-time intelligent actions.</a:t>
            </a:r>
          </a:p>
          <a:p>
            <a:pPr algn="ctr"/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A4BEF-3BF0-4AE0-A031-7F6562AE5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t="9884" r="15256" b="4040"/>
          <a:stretch/>
        </p:blipFill>
        <p:spPr>
          <a:xfrm>
            <a:off x="4737574" y="2066367"/>
            <a:ext cx="2716852" cy="2725265"/>
          </a:xfrm>
          <a:prstGeom prst="rect">
            <a:avLst/>
          </a:prstGeom>
        </p:spPr>
      </p:pic>
      <p:sp>
        <p:nvSpPr>
          <p:cNvPr id="5" name="USOC_Text">
            <a:extLst>
              <a:ext uri="{FF2B5EF4-FFF2-40B4-BE49-F238E27FC236}">
                <a16:creationId xmlns:a16="http://schemas.microsoft.com/office/drawing/2014/main" id="{4EC80772-4B91-4104-B167-0250CFFE0402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549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0C2FA80-8224-46CB-9458-A11F2202C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216849"/>
              </p:ext>
            </p:extLst>
          </p:nvPr>
        </p:nvGraphicFramePr>
        <p:xfrm>
          <a:off x="150683" y="933441"/>
          <a:ext cx="5794635" cy="4617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C0A85DC-781F-433F-98AE-EBE35064E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4522973"/>
              </p:ext>
            </p:extLst>
          </p:nvPr>
        </p:nvGraphicFramePr>
        <p:xfrm>
          <a:off x="6246683" y="933350"/>
          <a:ext cx="5663377" cy="453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30611D3A-55D0-4E04-AD16-73D865B2CC69}"/>
              </a:ext>
            </a:extLst>
          </p:cNvPr>
          <p:cNvSpPr/>
          <p:nvPr/>
        </p:nvSpPr>
        <p:spPr>
          <a:xfrm>
            <a:off x="150683" y="5720728"/>
            <a:ext cx="11759377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Figure 1 - Results of Existence of Musculoskeletal Disorders</a:t>
            </a:r>
          </a:p>
          <a:p>
            <a:pPr algn="ctr"/>
            <a:r>
              <a:rPr lang="en-US" altLang="en-US" sz="1100" i="1" dirty="0" err="1">
                <a:solidFill>
                  <a:srgbClr val="FFFFFF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Nthubu</a:t>
            </a:r>
            <a:r>
              <a:rPr lang="en-US" altLang="en-US" sz="1100" i="1" dirty="0">
                <a:solidFill>
                  <a:srgbClr val="FFFFFF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 B (2016) An Ergonomics Approach towards Efficient and Productive Maintenance of Fluidized Bed Heat Exchangers (FBHEs) (Morupule B Power Station). </a:t>
            </a:r>
          </a:p>
          <a:p>
            <a:pPr algn="ctr"/>
            <a:r>
              <a:rPr lang="en-US" altLang="en-US" sz="1100" i="1" dirty="0">
                <a:solidFill>
                  <a:srgbClr val="FFFFFF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J Ergonomics 6: 167. doi:10.4172/2165-7556.1000167 </a:t>
            </a:r>
            <a:r>
              <a:rPr lang="en-US" altLang="en-US" sz="11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en-US" sz="1100" dirty="0">
              <a:latin typeface="Arial" panose="020B0604020202020204" pitchFamily="34" charset="0"/>
            </a:endParaRPr>
          </a:p>
          <a:p>
            <a:pPr algn="ctr"/>
            <a:endParaRPr lang="en-US" sz="11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0460CD-6F7D-46D4-86D6-2A8A4193376A}"/>
              </a:ext>
            </a:extLst>
          </p:cNvPr>
          <p:cNvSpPr/>
          <p:nvPr/>
        </p:nvSpPr>
        <p:spPr>
          <a:xfrm>
            <a:off x="3667290" y="85648"/>
            <a:ext cx="4857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Ergonomic Assessment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B9C995-C308-4213-AEF5-61871C9CA341}"/>
              </a:ext>
            </a:extLst>
          </p:cNvPr>
          <p:cNvGrpSpPr/>
          <p:nvPr/>
        </p:nvGrpSpPr>
        <p:grpSpPr>
          <a:xfrm>
            <a:off x="4115499" y="5228373"/>
            <a:ext cx="4262368" cy="271715"/>
            <a:chOff x="4024573" y="5603632"/>
            <a:chExt cx="4262368" cy="27171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0BD48E-CBC3-4888-940B-34D7DA698F3E}"/>
                </a:ext>
              </a:extLst>
            </p:cNvPr>
            <p:cNvSpPr/>
            <p:nvPr/>
          </p:nvSpPr>
          <p:spPr>
            <a:xfrm>
              <a:off x="4024573" y="5674167"/>
              <a:ext cx="333622" cy="156143"/>
            </a:xfrm>
            <a:prstGeom prst="rect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6DAFE5-FCBF-4E5C-BA09-9006587FCC30}"/>
                </a:ext>
              </a:extLst>
            </p:cNvPr>
            <p:cNvSpPr/>
            <p:nvPr/>
          </p:nvSpPr>
          <p:spPr>
            <a:xfrm>
              <a:off x="4879232" y="5674822"/>
              <a:ext cx="333622" cy="15614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B757B32-0365-4A28-83D9-8B250D625FC3}"/>
                </a:ext>
              </a:extLst>
            </p:cNvPr>
            <p:cNvSpPr/>
            <p:nvPr/>
          </p:nvSpPr>
          <p:spPr>
            <a:xfrm>
              <a:off x="5686121" y="5729378"/>
              <a:ext cx="333622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2DD5DB-2E85-4928-9D5D-EDAF4944BD85}"/>
                </a:ext>
              </a:extLst>
            </p:cNvPr>
            <p:cNvSpPr/>
            <p:nvPr/>
          </p:nvSpPr>
          <p:spPr>
            <a:xfrm>
              <a:off x="7037759" y="5729376"/>
              <a:ext cx="333622" cy="4571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A22D1B-2DAF-40AE-B4AA-F325E86F856D}"/>
                </a:ext>
              </a:extLst>
            </p:cNvPr>
            <p:cNvSpPr/>
            <p:nvPr/>
          </p:nvSpPr>
          <p:spPr>
            <a:xfrm>
              <a:off x="4297162" y="5629126"/>
              <a:ext cx="4619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0993A3-8E82-49BD-B2BD-F79D5FEDB7F5}"/>
                </a:ext>
              </a:extLst>
            </p:cNvPr>
            <p:cNvSpPr/>
            <p:nvPr/>
          </p:nvSpPr>
          <p:spPr>
            <a:xfrm>
              <a:off x="5153784" y="5629126"/>
              <a:ext cx="46194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No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EB7D62-54C1-4A02-89D6-7285E6C0AA9C}"/>
                </a:ext>
              </a:extLst>
            </p:cNvPr>
            <p:cNvSpPr/>
            <p:nvPr/>
          </p:nvSpPr>
          <p:spPr>
            <a:xfrm>
              <a:off x="5917918" y="5611058"/>
              <a:ext cx="99069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Poly. (Yes)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7D9B26-9C32-4D1F-BACC-980DC9FC2B5D}"/>
                </a:ext>
              </a:extLst>
            </p:cNvPr>
            <p:cNvSpPr/>
            <p:nvPr/>
          </p:nvSpPr>
          <p:spPr>
            <a:xfrm>
              <a:off x="7296245" y="5603632"/>
              <a:ext cx="99069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Poly. (No)</a:t>
              </a:r>
            </a:p>
          </p:txBody>
        </p:sp>
      </p:grpSp>
      <p:sp>
        <p:nvSpPr>
          <p:cNvPr id="25" name="USOC_Text">
            <a:extLst>
              <a:ext uri="{FF2B5EF4-FFF2-40B4-BE49-F238E27FC236}">
                <a16:creationId xmlns:a16="http://schemas.microsoft.com/office/drawing/2014/main" id="{080F503B-0140-4B80-A174-33AD4E9DD81F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2978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EF1CB8AD-F9E8-4D0F-9E04-54729894442B}"/>
              </a:ext>
            </a:extLst>
          </p:cNvPr>
          <p:cNvSpPr txBox="1"/>
          <p:nvPr/>
        </p:nvSpPr>
        <p:spPr>
          <a:xfrm>
            <a:off x="1494831" y="6130566"/>
            <a:ext cx="133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Scoreboard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405D78-6A06-401A-BF41-BF2948A55C4C}"/>
              </a:ext>
            </a:extLst>
          </p:cNvPr>
          <p:cNvSpPr txBox="1"/>
          <p:nvPr/>
        </p:nvSpPr>
        <p:spPr>
          <a:xfrm>
            <a:off x="5208082" y="6130566"/>
            <a:ext cx="148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Statistics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E6F83B-6040-409F-9633-26ED9941955B}"/>
              </a:ext>
            </a:extLst>
          </p:cNvPr>
          <p:cNvSpPr txBox="1"/>
          <p:nvPr/>
        </p:nvSpPr>
        <p:spPr>
          <a:xfrm>
            <a:off x="8831801" y="6130566"/>
            <a:ext cx="1865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Feedback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B79207-1052-46B1-B73F-32AE08F3234D}"/>
              </a:ext>
            </a:extLst>
          </p:cNvPr>
          <p:cNvCxnSpPr>
            <a:cxnSpLocks/>
          </p:cNvCxnSpPr>
          <p:nvPr/>
        </p:nvCxnSpPr>
        <p:spPr>
          <a:xfrm>
            <a:off x="3868368" y="32091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9FB064-F046-4309-A950-F6E5647D9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0" y="5222104"/>
            <a:ext cx="2814211" cy="520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53E9F9-7CBE-442F-B87C-065FC141E3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41" y="4414468"/>
            <a:ext cx="2814210" cy="1582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E07086-F7A1-4DCB-B8EE-D533A2312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62" y="4637357"/>
            <a:ext cx="1443112" cy="14431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F4D7AF-FC53-4588-9C1F-D84B641665E8}"/>
              </a:ext>
            </a:extLst>
          </p:cNvPr>
          <p:cNvSpPr txBox="1"/>
          <p:nvPr/>
        </p:nvSpPr>
        <p:spPr>
          <a:xfrm>
            <a:off x="3760142" y="116944"/>
            <a:ext cx="4018380" cy="34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Project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</a:rPr>
              <a:t>InSense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CDEE73-C575-426C-8590-F07C014D9E3C}"/>
              </a:ext>
            </a:extLst>
          </p:cNvPr>
          <p:cNvGrpSpPr/>
          <p:nvPr/>
        </p:nvGrpSpPr>
        <p:grpSpPr>
          <a:xfrm>
            <a:off x="2229217" y="4074222"/>
            <a:ext cx="7175477" cy="663487"/>
            <a:chOff x="2304244" y="3502791"/>
            <a:chExt cx="7583509" cy="70121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7775D7C-4A5E-4C64-9DC0-667770478B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4244" y="3502791"/>
              <a:ext cx="7571310" cy="0"/>
            </a:xfrm>
            <a:prstGeom prst="line">
              <a:avLst/>
            </a:prstGeom>
            <a:ln w="317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129701-7367-476B-8B8B-F7CC1E40B607}"/>
                </a:ext>
              </a:extLst>
            </p:cNvPr>
            <p:cNvCxnSpPr>
              <a:cxnSpLocks/>
            </p:cNvCxnSpPr>
            <p:nvPr/>
          </p:nvCxnSpPr>
          <p:spPr>
            <a:xfrm>
              <a:off x="9875555" y="3502791"/>
              <a:ext cx="12198" cy="70121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AE500D2-56BA-4F8D-A411-D39D976D6EF7}"/>
                </a:ext>
              </a:extLst>
            </p:cNvPr>
            <p:cNvCxnSpPr>
              <a:cxnSpLocks/>
            </p:cNvCxnSpPr>
            <p:nvPr/>
          </p:nvCxnSpPr>
          <p:spPr>
            <a:xfrm>
              <a:off x="2325989" y="3502791"/>
              <a:ext cx="0" cy="58782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8D6878-35F0-4687-A0AF-4D121259E77A}"/>
              </a:ext>
            </a:extLst>
          </p:cNvPr>
          <p:cNvCxnSpPr>
            <a:cxnSpLocks/>
          </p:cNvCxnSpPr>
          <p:nvPr/>
        </p:nvCxnSpPr>
        <p:spPr>
          <a:xfrm>
            <a:off x="5775104" y="3487774"/>
            <a:ext cx="0" cy="861525"/>
          </a:xfrm>
          <a:prstGeom prst="straightConnector1">
            <a:avLst/>
          </a:prstGeom>
          <a:ln w="317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USOC_Text">
            <a:extLst>
              <a:ext uri="{FF2B5EF4-FFF2-40B4-BE49-F238E27FC236}">
                <a16:creationId xmlns:a16="http://schemas.microsoft.com/office/drawing/2014/main" id="{13208ECD-67D9-443B-96E6-0B5E75D63FF8}"/>
              </a:ext>
            </a:extLst>
          </p:cNvPr>
          <p:cNvSpPr txBox="1">
            <a:spLocks/>
          </p:cNvSpPr>
          <p:nvPr/>
        </p:nvSpPr>
        <p:spPr bwMode="gray">
          <a:xfrm>
            <a:off x="264364" y="6412998"/>
            <a:ext cx="8350362" cy="440917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tx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tx1"/>
                </a:solidFill>
                <a:latin typeface="Verdana"/>
              </a:rPr>
            </a:br>
            <a:endParaRPr lang="en-US" sz="1100" dirty="0">
              <a:solidFill>
                <a:schemeClr val="tx1"/>
              </a:solidFill>
              <a:latin typeface="Verdana"/>
            </a:endParaRPr>
          </a:p>
        </p:txBody>
      </p:sp>
      <p:pic>
        <p:nvPicPr>
          <p:cNvPr id="2" name="bandicam 2019-04-23 17-26-51-375_Trim">
            <a:hlinkClick r:id="" action="ppaction://media"/>
            <a:extLst>
              <a:ext uri="{FF2B5EF4-FFF2-40B4-BE49-F238E27FC236}">
                <a16:creationId xmlns:a16="http://schemas.microsoft.com/office/drawing/2014/main" id="{68DF00F9-FC84-47A9-BFF1-3E0D551A7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83576" y="600442"/>
            <a:ext cx="5631150" cy="332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6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8F55E5-C0D2-438F-9392-A1EB21EEE6FA}"/>
              </a:ext>
            </a:extLst>
          </p:cNvPr>
          <p:cNvGrpSpPr/>
          <p:nvPr/>
        </p:nvGrpSpPr>
        <p:grpSpPr>
          <a:xfrm>
            <a:off x="1057211" y="211408"/>
            <a:ext cx="10000110" cy="6129380"/>
            <a:chOff x="1057211" y="211408"/>
            <a:chExt cx="10000110" cy="61293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2EEF4-F531-4BB2-AA10-1BCD7D850982}"/>
                </a:ext>
              </a:extLst>
            </p:cNvPr>
            <p:cNvSpPr/>
            <p:nvPr/>
          </p:nvSpPr>
          <p:spPr>
            <a:xfrm>
              <a:off x="1057211" y="211408"/>
              <a:ext cx="55771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Is your ecosystem secure?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F98AF0-0F58-4321-A611-A1A45088A015}"/>
                </a:ext>
              </a:extLst>
            </p:cNvPr>
            <p:cNvGrpSpPr/>
            <p:nvPr/>
          </p:nvGrpSpPr>
          <p:grpSpPr>
            <a:xfrm>
              <a:off x="1180703" y="922637"/>
              <a:ext cx="9868397" cy="5418151"/>
              <a:chOff x="206036" y="1179144"/>
              <a:chExt cx="11879072" cy="541815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2FE2D63-1BA5-495C-8923-196CB1AE00AD}"/>
                  </a:ext>
                </a:extLst>
              </p:cNvPr>
              <p:cNvGrpSpPr/>
              <p:nvPr/>
            </p:nvGrpSpPr>
            <p:grpSpPr>
              <a:xfrm>
                <a:off x="206036" y="1179144"/>
                <a:ext cx="11879072" cy="4274495"/>
                <a:chOff x="336664" y="2342497"/>
                <a:chExt cx="6816954" cy="427449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BD89B296-40CE-45CC-8150-9400BB1B7C8D}"/>
                    </a:ext>
                  </a:extLst>
                </p:cNvPr>
                <p:cNvGrpSpPr/>
                <p:nvPr/>
              </p:nvGrpSpPr>
              <p:grpSpPr>
                <a:xfrm>
                  <a:off x="336664" y="2342497"/>
                  <a:ext cx="6790839" cy="4274495"/>
                  <a:chOff x="2039619" y="1776413"/>
                  <a:chExt cx="5054282" cy="3649208"/>
                </a:xfrm>
              </p:grpSpPr>
              <p:sp>
                <p:nvSpPr>
                  <p:cNvPr id="47" name="Pentagon 12">
                    <a:extLst>
                      <a:ext uri="{FF2B5EF4-FFF2-40B4-BE49-F238E27FC236}">
                        <a16:creationId xmlns:a16="http://schemas.microsoft.com/office/drawing/2014/main" id="{688F30B8-696A-4509-8DA6-AF6959D2E051}"/>
                      </a:ext>
                    </a:extLst>
                  </p:cNvPr>
                  <p:cNvSpPr/>
                  <p:nvPr/>
                </p:nvSpPr>
                <p:spPr>
                  <a:xfrm flipH="1">
                    <a:off x="3135935" y="4564856"/>
                    <a:ext cx="3957965" cy="833437"/>
                  </a:xfrm>
                  <a:custGeom>
                    <a:avLst/>
                    <a:gdLst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34548"/>
                      <a:gd name="connsiteY0" fmla="*/ 0 h 833437"/>
                      <a:gd name="connsiteX1" fmla="*/ 2433159 w 3234548"/>
                      <a:gd name="connsiteY1" fmla="*/ 0 h 833437"/>
                      <a:gd name="connsiteX2" fmla="*/ 3215640 w 3234548"/>
                      <a:gd name="connsiteY2" fmla="*/ 531019 h 833437"/>
                      <a:gd name="connsiteX3" fmla="*/ 2946082 w 3234548"/>
                      <a:gd name="connsiteY3" fmla="*/ 668337 h 833437"/>
                      <a:gd name="connsiteX4" fmla="*/ 2433159 w 3234548"/>
                      <a:gd name="connsiteY4" fmla="*/ 833437 h 833437"/>
                      <a:gd name="connsiteX5" fmla="*/ 0 w 3234548"/>
                      <a:gd name="connsiteY5" fmla="*/ 833437 h 833437"/>
                      <a:gd name="connsiteX6" fmla="*/ 0 w 3234548"/>
                      <a:gd name="connsiteY6" fmla="*/ 0 h 833437"/>
                      <a:gd name="connsiteX0" fmla="*/ 0 w 3243981"/>
                      <a:gd name="connsiteY0" fmla="*/ 0 h 833437"/>
                      <a:gd name="connsiteX1" fmla="*/ 2433159 w 3243981"/>
                      <a:gd name="connsiteY1" fmla="*/ 0 h 833437"/>
                      <a:gd name="connsiteX2" fmla="*/ 3215640 w 3243981"/>
                      <a:gd name="connsiteY2" fmla="*/ 531019 h 833437"/>
                      <a:gd name="connsiteX3" fmla="*/ 3047682 w 3243981"/>
                      <a:gd name="connsiteY3" fmla="*/ 528637 h 833437"/>
                      <a:gd name="connsiteX4" fmla="*/ 2433159 w 3243981"/>
                      <a:gd name="connsiteY4" fmla="*/ 833437 h 833437"/>
                      <a:gd name="connsiteX5" fmla="*/ 0 w 3243981"/>
                      <a:gd name="connsiteY5" fmla="*/ 833437 h 833437"/>
                      <a:gd name="connsiteX6" fmla="*/ 0 w 3243981"/>
                      <a:gd name="connsiteY6" fmla="*/ 0 h 833437"/>
                      <a:gd name="connsiteX0" fmla="*/ 0 w 3233439"/>
                      <a:gd name="connsiteY0" fmla="*/ 0 h 833437"/>
                      <a:gd name="connsiteX1" fmla="*/ 2433159 w 3233439"/>
                      <a:gd name="connsiteY1" fmla="*/ 0 h 833437"/>
                      <a:gd name="connsiteX2" fmla="*/ 3215640 w 3233439"/>
                      <a:gd name="connsiteY2" fmla="*/ 531019 h 833437"/>
                      <a:gd name="connsiteX3" fmla="*/ 3047682 w 3233439"/>
                      <a:gd name="connsiteY3" fmla="*/ 528637 h 833437"/>
                      <a:gd name="connsiteX4" fmla="*/ 2433159 w 3233439"/>
                      <a:gd name="connsiteY4" fmla="*/ 833437 h 833437"/>
                      <a:gd name="connsiteX5" fmla="*/ 0 w 3233439"/>
                      <a:gd name="connsiteY5" fmla="*/ 833437 h 833437"/>
                      <a:gd name="connsiteX6" fmla="*/ 0 w 3233439"/>
                      <a:gd name="connsiteY6" fmla="*/ 0 h 833437"/>
                      <a:gd name="connsiteX0" fmla="*/ 0 w 3215999"/>
                      <a:gd name="connsiteY0" fmla="*/ 0 h 833437"/>
                      <a:gd name="connsiteX1" fmla="*/ 2433159 w 3215999"/>
                      <a:gd name="connsiteY1" fmla="*/ 0 h 833437"/>
                      <a:gd name="connsiteX2" fmla="*/ 3215640 w 3215999"/>
                      <a:gd name="connsiteY2" fmla="*/ 531019 h 833437"/>
                      <a:gd name="connsiteX3" fmla="*/ 3047682 w 3215999"/>
                      <a:gd name="connsiteY3" fmla="*/ 528637 h 833437"/>
                      <a:gd name="connsiteX4" fmla="*/ 2433159 w 3215999"/>
                      <a:gd name="connsiteY4" fmla="*/ 833437 h 833437"/>
                      <a:gd name="connsiteX5" fmla="*/ 0 w 3215999"/>
                      <a:gd name="connsiteY5" fmla="*/ 833437 h 833437"/>
                      <a:gd name="connsiteX6" fmla="*/ 0 w 3215999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9"/>
                      <a:gd name="connsiteY0" fmla="*/ 0 h 833437"/>
                      <a:gd name="connsiteX1" fmla="*/ 2433159 w 3336509"/>
                      <a:gd name="connsiteY1" fmla="*/ 0 h 833437"/>
                      <a:gd name="connsiteX2" fmla="*/ 3336290 w 3336509"/>
                      <a:gd name="connsiteY2" fmla="*/ 632619 h 833437"/>
                      <a:gd name="connsiteX3" fmla="*/ 3054032 w 3336509"/>
                      <a:gd name="connsiteY3" fmla="*/ 522287 h 833437"/>
                      <a:gd name="connsiteX4" fmla="*/ 2433159 w 3336509"/>
                      <a:gd name="connsiteY4" fmla="*/ 833437 h 833437"/>
                      <a:gd name="connsiteX5" fmla="*/ 0 w 3336509"/>
                      <a:gd name="connsiteY5" fmla="*/ 833437 h 833437"/>
                      <a:gd name="connsiteX6" fmla="*/ 0 w 3336509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36594" h="833437">
                        <a:moveTo>
                          <a:pt x="0" y="0"/>
                        </a:moveTo>
                        <a:lnTo>
                          <a:pt x="2433159" y="0"/>
                        </a:lnTo>
                        <a:cubicBezTo>
                          <a:pt x="2941106" y="69056"/>
                          <a:pt x="2897159" y="308900"/>
                          <a:pt x="3047681" y="414337"/>
                        </a:cubicBezTo>
                        <a:cubicBezTo>
                          <a:pt x="3198203" y="519774"/>
                          <a:pt x="3271732" y="592403"/>
                          <a:pt x="3336290" y="645319"/>
                        </a:cubicBezTo>
                        <a:cubicBezTo>
                          <a:pt x="3345577" y="667809"/>
                          <a:pt x="3139996" y="500459"/>
                          <a:pt x="3054032" y="522287"/>
                        </a:cubicBezTo>
                        <a:cubicBezTo>
                          <a:pt x="2783919" y="598090"/>
                          <a:pt x="2924173" y="805920"/>
                          <a:pt x="2433159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1D3EF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8" name="Pentagon 12">
                    <a:extLst>
                      <a:ext uri="{FF2B5EF4-FFF2-40B4-BE49-F238E27FC236}">
                        <a16:creationId xmlns:a16="http://schemas.microsoft.com/office/drawing/2014/main" id="{4CD6FC70-53EF-43C2-8272-76392D0E7108}"/>
                      </a:ext>
                    </a:extLst>
                  </p:cNvPr>
                  <p:cNvSpPr/>
                  <p:nvPr/>
                </p:nvSpPr>
                <p:spPr>
                  <a:xfrm flipH="1">
                    <a:off x="3135935" y="2698274"/>
                    <a:ext cx="3957966" cy="833437"/>
                  </a:xfrm>
                  <a:custGeom>
                    <a:avLst/>
                    <a:gdLst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34548"/>
                      <a:gd name="connsiteY0" fmla="*/ 0 h 833437"/>
                      <a:gd name="connsiteX1" fmla="*/ 2433159 w 3234548"/>
                      <a:gd name="connsiteY1" fmla="*/ 0 h 833437"/>
                      <a:gd name="connsiteX2" fmla="*/ 3215640 w 3234548"/>
                      <a:gd name="connsiteY2" fmla="*/ 531019 h 833437"/>
                      <a:gd name="connsiteX3" fmla="*/ 2946082 w 3234548"/>
                      <a:gd name="connsiteY3" fmla="*/ 668337 h 833437"/>
                      <a:gd name="connsiteX4" fmla="*/ 2433159 w 3234548"/>
                      <a:gd name="connsiteY4" fmla="*/ 833437 h 833437"/>
                      <a:gd name="connsiteX5" fmla="*/ 0 w 3234548"/>
                      <a:gd name="connsiteY5" fmla="*/ 833437 h 833437"/>
                      <a:gd name="connsiteX6" fmla="*/ 0 w 3234548"/>
                      <a:gd name="connsiteY6" fmla="*/ 0 h 833437"/>
                      <a:gd name="connsiteX0" fmla="*/ 0 w 3243981"/>
                      <a:gd name="connsiteY0" fmla="*/ 0 h 833437"/>
                      <a:gd name="connsiteX1" fmla="*/ 2433159 w 3243981"/>
                      <a:gd name="connsiteY1" fmla="*/ 0 h 833437"/>
                      <a:gd name="connsiteX2" fmla="*/ 3215640 w 3243981"/>
                      <a:gd name="connsiteY2" fmla="*/ 531019 h 833437"/>
                      <a:gd name="connsiteX3" fmla="*/ 3047682 w 3243981"/>
                      <a:gd name="connsiteY3" fmla="*/ 528637 h 833437"/>
                      <a:gd name="connsiteX4" fmla="*/ 2433159 w 3243981"/>
                      <a:gd name="connsiteY4" fmla="*/ 833437 h 833437"/>
                      <a:gd name="connsiteX5" fmla="*/ 0 w 3243981"/>
                      <a:gd name="connsiteY5" fmla="*/ 833437 h 833437"/>
                      <a:gd name="connsiteX6" fmla="*/ 0 w 3243981"/>
                      <a:gd name="connsiteY6" fmla="*/ 0 h 833437"/>
                      <a:gd name="connsiteX0" fmla="*/ 0 w 3233439"/>
                      <a:gd name="connsiteY0" fmla="*/ 0 h 833437"/>
                      <a:gd name="connsiteX1" fmla="*/ 2433159 w 3233439"/>
                      <a:gd name="connsiteY1" fmla="*/ 0 h 833437"/>
                      <a:gd name="connsiteX2" fmla="*/ 3215640 w 3233439"/>
                      <a:gd name="connsiteY2" fmla="*/ 531019 h 833437"/>
                      <a:gd name="connsiteX3" fmla="*/ 3047682 w 3233439"/>
                      <a:gd name="connsiteY3" fmla="*/ 528637 h 833437"/>
                      <a:gd name="connsiteX4" fmla="*/ 2433159 w 3233439"/>
                      <a:gd name="connsiteY4" fmla="*/ 833437 h 833437"/>
                      <a:gd name="connsiteX5" fmla="*/ 0 w 3233439"/>
                      <a:gd name="connsiteY5" fmla="*/ 833437 h 833437"/>
                      <a:gd name="connsiteX6" fmla="*/ 0 w 3233439"/>
                      <a:gd name="connsiteY6" fmla="*/ 0 h 833437"/>
                      <a:gd name="connsiteX0" fmla="*/ 0 w 3215999"/>
                      <a:gd name="connsiteY0" fmla="*/ 0 h 833437"/>
                      <a:gd name="connsiteX1" fmla="*/ 2433159 w 3215999"/>
                      <a:gd name="connsiteY1" fmla="*/ 0 h 833437"/>
                      <a:gd name="connsiteX2" fmla="*/ 3215640 w 3215999"/>
                      <a:gd name="connsiteY2" fmla="*/ 531019 h 833437"/>
                      <a:gd name="connsiteX3" fmla="*/ 3047682 w 3215999"/>
                      <a:gd name="connsiteY3" fmla="*/ 528637 h 833437"/>
                      <a:gd name="connsiteX4" fmla="*/ 2433159 w 3215999"/>
                      <a:gd name="connsiteY4" fmla="*/ 833437 h 833437"/>
                      <a:gd name="connsiteX5" fmla="*/ 0 w 3215999"/>
                      <a:gd name="connsiteY5" fmla="*/ 833437 h 833437"/>
                      <a:gd name="connsiteX6" fmla="*/ 0 w 3215999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9"/>
                      <a:gd name="connsiteY0" fmla="*/ 0 h 833437"/>
                      <a:gd name="connsiteX1" fmla="*/ 2433159 w 3336509"/>
                      <a:gd name="connsiteY1" fmla="*/ 0 h 833437"/>
                      <a:gd name="connsiteX2" fmla="*/ 3336290 w 3336509"/>
                      <a:gd name="connsiteY2" fmla="*/ 632619 h 833437"/>
                      <a:gd name="connsiteX3" fmla="*/ 3054032 w 3336509"/>
                      <a:gd name="connsiteY3" fmla="*/ 522287 h 833437"/>
                      <a:gd name="connsiteX4" fmla="*/ 2433159 w 3336509"/>
                      <a:gd name="connsiteY4" fmla="*/ 833437 h 833437"/>
                      <a:gd name="connsiteX5" fmla="*/ 0 w 3336509"/>
                      <a:gd name="connsiteY5" fmla="*/ 833437 h 833437"/>
                      <a:gd name="connsiteX6" fmla="*/ 0 w 3336509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36594" h="833437">
                        <a:moveTo>
                          <a:pt x="0" y="0"/>
                        </a:moveTo>
                        <a:lnTo>
                          <a:pt x="2433159" y="0"/>
                        </a:lnTo>
                        <a:cubicBezTo>
                          <a:pt x="2941106" y="69056"/>
                          <a:pt x="2897159" y="308900"/>
                          <a:pt x="3047681" y="414337"/>
                        </a:cubicBezTo>
                        <a:cubicBezTo>
                          <a:pt x="3198203" y="519774"/>
                          <a:pt x="3271732" y="592403"/>
                          <a:pt x="3336290" y="645319"/>
                        </a:cubicBezTo>
                        <a:cubicBezTo>
                          <a:pt x="3345577" y="667809"/>
                          <a:pt x="3139996" y="500459"/>
                          <a:pt x="3054032" y="522287"/>
                        </a:cubicBezTo>
                        <a:cubicBezTo>
                          <a:pt x="2783919" y="598090"/>
                          <a:pt x="2924173" y="805920"/>
                          <a:pt x="2433159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49" name="Pentagon 12">
                    <a:extLst>
                      <a:ext uri="{FF2B5EF4-FFF2-40B4-BE49-F238E27FC236}">
                        <a16:creationId xmlns:a16="http://schemas.microsoft.com/office/drawing/2014/main" id="{C85B38E5-DBBE-429C-AAD5-2CFD8E77D5D4}"/>
                      </a:ext>
                    </a:extLst>
                  </p:cNvPr>
                  <p:cNvSpPr/>
                  <p:nvPr/>
                </p:nvSpPr>
                <p:spPr>
                  <a:xfrm flipH="1">
                    <a:off x="3135934" y="3601397"/>
                    <a:ext cx="3957966" cy="833437"/>
                  </a:xfrm>
                  <a:custGeom>
                    <a:avLst/>
                    <a:gdLst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34548"/>
                      <a:gd name="connsiteY0" fmla="*/ 0 h 833437"/>
                      <a:gd name="connsiteX1" fmla="*/ 2433159 w 3234548"/>
                      <a:gd name="connsiteY1" fmla="*/ 0 h 833437"/>
                      <a:gd name="connsiteX2" fmla="*/ 3215640 w 3234548"/>
                      <a:gd name="connsiteY2" fmla="*/ 531019 h 833437"/>
                      <a:gd name="connsiteX3" fmla="*/ 2946082 w 3234548"/>
                      <a:gd name="connsiteY3" fmla="*/ 668337 h 833437"/>
                      <a:gd name="connsiteX4" fmla="*/ 2433159 w 3234548"/>
                      <a:gd name="connsiteY4" fmla="*/ 833437 h 833437"/>
                      <a:gd name="connsiteX5" fmla="*/ 0 w 3234548"/>
                      <a:gd name="connsiteY5" fmla="*/ 833437 h 833437"/>
                      <a:gd name="connsiteX6" fmla="*/ 0 w 3234548"/>
                      <a:gd name="connsiteY6" fmla="*/ 0 h 833437"/>
                      <a:gd name="connsiteX0" fmla="*/ 0 w 3243981"/>
                      <a:gd name="connsiteY0" fmla="*/ 0 h 833437"/>
                      <a:gd name="connsiteX1" fmla="*/ 2433159 w 3243981"/>
                      <a:gd name="connsiteY1" fmla="*/ 0 h 833437"/>
                      <a:gd name="connsiteX2" fmla="*/ 3215640 w 3243981"/>
                      <a:gd name="connsiteY2" fmla="*/ 531019 h 833437"/>
                      <a:gd name="connsiteX3" fmla="*/ 3047682 w 3243981"/>
                      <a:gd name="connsiteY3" fmla="*/ 528637 h 833437"/>
                      <a:gd name="connsiteX4" fmla="*/ 2433159 w 3243981"/>
                      <a:gd name="connsiteY4" fmla="*/ 833437 h 833437"/>
                      <a:gd name="connsiteX5" fmla="*/ 0 w 3243981"/>
                      <a:gd name="connsiteY5" fmla="*/ 833437 h 833437"/>
                      <a:gd name="connsiteX6" fmla="*/ 0 w 3243981"/>
                      <a:gd name="connsiteY6" fmla="*/ 0 h 833437"/>
                      <a:gd name="connsiteX0" fmla="*/ 0 w 3233439"/>
                      <a:gd name="connsiteY0" fmla="*/ 0 h 833437"/>
                      <a:gd name="connsiteX1" fmla="*/ 2433159 w 3233439"/>
                      <a:gd name="connsiteY1" fmla="*/ 0 h 833437"/>
                      <a:gd name="connsiteX2" fmla="*/ 3215640 w 3233439"/>
                      <a:gd name="connsiteY2" fmla="*/ 531019 h 833437"/>
                      <a:gd name="connsiteX3" fmla="*/ 3047682 w 3233439"/>
                      <a:gd name="connsiteY3" fmla="*/ 528637 h 833437"/>
                      <a:gd name="connsiteX4" fmla="*/ 2433159 w 3233439"/>
                      <a:gd name="connsiteY4" fmla="*/ 833437 h 833437"/>
                      <a:gd name="connsiteX5" fmla="*/ 0 w 3233439"/>
                      <a:gd name="connsiteY5" fmla="*/ 833437 h 833437"/>
                      <a:gd name="connsiteX6" fmla="*/ 0 w 3233439"/>
                      <a:gd name="connsiteY6" fmla="*/ 0 h 833437"/>
                      <a:gd name="connsiteX0" fmla="*/ 0 w 3215999"/>
                      <a:gd name="connsiteY0" fmla="*/ 0 h 833437"/>
                      <a:gd name="connsiteX1" fmla="*/ 2433159 w 3215999"/>
                      <a:gd name="connsiteY1" fmla="*/ 0 h 833437"/>
                      <a:gd name="connsiteX2" fmla="*/ 3215640 w 3215999"/>
                      <a:gd name="connsiteY2" fmla="*/ 531019 h 833437"/>
                      <a:gd name="connsiteX3" fmla="*/ 3047682 w 3215999"/>
                      <a:gd name="connsiteY3" fmla="*/ 528637 h 833437"/>
                      <a:gd name="connsiteX4" fmla="*/ 2433159 w 3215999"/>
                      <a:gd name="connsiteY4" fmla="*/ 833437 h 833437"/>
                      <a:gd name="connsiteX5" fmla="*/ 0 w 3215999"/>
                      <a:gd name="connsiteY5" fmla="*/ 833437 h 833437"/>
                      <a:gd name="connsiteX6" fmla="*/ 0 w 3215999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9"/>
                      <a:gd name="connsiteY0" fmla="*/ 0 h 833437"/>
                      <a:gd name="connsiteX1" fmla="*/ 2433159 w 3336509"/>
                      <a:gd name="connsiteY1" fmla="*/ 0 h 833437"/>
                      <a:gd name="connsiteX2" fmla="*/ 3336290 w 3336509"/>
                      <a:gd name="connsiteY2" fmla="*/ 632619 h 833437"/>
                      <a:gd name="connsiteX3" fmla="*/ 3054032 w 3336509"/>
                      <a:gd name="connsiteY3" fmla="*/ 522287 h 833437"/>
                      <a:gd name="connsiteX4" fmla="*/ 2433159 w 3336509"/>
                      <a:gd name="connsiteY4" fmla="*/ 833437 h 833437"/>
                      <a:gd name="connsiteX5" fmla="*/ 0 w 3336509"/>
                      <a:gd name="connsiteY5" fmla="*/ 833437 h 833437"/>
                      <a:gd name="connsiteX6" fmla="*/ 0 w 3336509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36594" h="833437">
                        <a:moveTo>
                          <a:pt x="0" y="0"/>
                        </a:moveTo>
                        <a:lnTo>
                          <a:pt x="2433159" y="0"/>
                        </a:lnTo>
                        <a:cubicBezTo>
                          <a:pt x="2941106" y="69056"/>
                          <a:pt x="2897159" y="308900"/>
                          <a:pt x="3047681" y="414337"/>
                        </a:cubicBezTo>
                        <a:cubicBezTo>
                          <a:pt x="3198203" y="519774"/>
                          <a:pt x="3271732" y="592403"/>
                          <a:pt x="3336290" y="645319"/>
                        </a:cubicBezTo>
                        <a:cubicBezTo>
                          <a:pt x="3345577" y="667809"/>
                          <a:pt x="3139996" y="500459"/>
                          <a:pt x="3054032" y="522287"/>
                        </a:cubicBezTo>
                        <a:cubicBezTo>
                          <a:pt x="2783919" y="598090"/>
                          <a:pt x="2924173" y="805920"/>
                          <a:pt x="2433159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1" name="Pentagon 12">
                    <a:extLst>
                      <a:ext uri="{FF2B5EF4-FFF2-40B4-BE49-F238E27FC236}">
                        <a16:creationId xmlns:a16="http://schemas.microsoft.com/office/drawing/2014/main" id="{D5F8151C-4EF2-4741-9D6A-2DF4D2A4F615}"/>
                      </a:ext>
                    </a:extLst>
                  </p:cNvPr>
                  <p:cNvSpPr/>
                  <p:nvPr/>
                </p:nvSpPr>
                <p:spPr>
                  <a:xfrm flipH="1">
                    <a:off x="3097774" y="1776413"/>
                    <a:ext cx="3996126" cy="833437"/>
                  </a:xfrm>
                  <a:custGeom>
                    <a:avLst/>
                    <a:gdLst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055620"/>
                      <a:gd name="connsiteY0" fmla="*/ 0 h 833437"/>
                      <a:gd name="connsiteX1" fmla="*/ 2433159 w 3055620"/>
                      <a:gd name="connsiteY1" fmla="*/ 0 h 833437"/>
                      <a:gd name="connsiteX2" fmla="*/ 3055620 w 3055620"/>
                      <a:gd name="connsiteY2" fmla="*/ 416719 h 833437"/>
                      <a:gd name="connsiteX3" fmla="*/ 2433159 w 3055620"/>
                      <a:gd name="connsiteY3" fmla="*/ 833437 h 833437"/>
                      <a:gd name="connsiteX4" fmla="*/ 0 w 3055620"/>
                      <a:gd name="connsiteY4" fmla="*/ 833437 h 833437"/>
                      <a:gd name="connsiteX5" fmla="*/ 0 w 305562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15640"/>
                      <a:gd name="connsiteY0" fmla="*/ 0 h 833437"/>
                      <a:gd name="connsiteX1" fmla="*/ 2433159 w 3215640"/>
                      <a:gd name="connsiteY1" fmla="*/ 0 h 833437"/>
                      <a:gd name="connsiteX2" fmla="*/ 3215640 w 3215640"/>
                      <a:gd name="connsiteY2" fmla="*/ 531019 h 833437"/>
                      <a:gd name="connsiteX3" fmla="*/ 2433159 w 3215640"/>
                      <a:gd name="connsiteY3" fmla="*/ 833437 h 833437"/>
                      <a:gd name="connsiteX4" fmla="*/ 0 w 3215640"/>
                      <a:gd name="connsiteY4" fmla="*/ 833437 h 833437"/>
                      <a:gd name="connsiteX5" fmla="*/ 0 w 3215640"/>
                      <a:gd name="connsiteY5" fmla="*/ 0 h 833437"/>
                      <a:gd name="connsiteX0" fmla="*/ 0 w 3234548"/>
                      <a:gd name="connsiteY0" fmla="*/ 0 h 833437"/>
                      <a:gd name="connsiteX1" fmla="*/ 2433159 w 3234548"/>
                      <a:gd name="connsiteY1" fmla="*/ 0 h 833437"/>
                      <a:gd name="connsiteX2" fmla="*/ 3215640 w 3234548"/>
                      <a:gd name="connsiteY2" fmla="*/ 531019 h 833437"/>
                      <a:gd name="connsiteX3" fmla="*/ 2946082 w 3234548"/>
                      <a:gd name="connsiteY3" fmla="*/ 668337 h 833437"/>
                      <a:gd name="connsiteX4" fmla="*/ 2433159 w 3234548"/>
                      <a:gd name="connsiteY4" fmla="*/ 833437 h 833437"/>
                      <a:gd name="connsiteX5" fmla="*/ 0 w 3234548"/>
                      <a:gd name="connsiteY5" fmla="*/ 833437 h 833437"/>
                      <a:gd name="connsiteX6" fmla="*/ 0 w 3234548"/>
                      <a:gd name="connsiteY6" fmla="*/ 0 h 833437"/>
                      <a:gd name="connsiteX0" fmla="*/ 0 w 3243981"/>
                      <a:gd name="connsiteY0" fmla="*/ 0 h 833437"/>
                      <a:gd name="connsiteX1" fmla="*/ 2433159 w 3243981"/>
                      <a:gd name="connsiteY1" fmla="*/ 0 h 833437"/>
                      <a:gd name="connsiteX2" fmla="*/ 3215640 w 3243981"/>
                      <a:gd name="connsiteY2" fmla="*/ 531019 h 833437"/>
                      <a:gd name="connsiteX3" fmla="*/ 3047682 w 3243981"/>
                      <a:gd name="connsiteY3" fmla="*/ 528637 h 833437"/>
                      <a:gd name="connsiteX4" fmla="*/ 2433159 w 3243981"/>
                      <a:gd name="connsiteY4" fmla="*/ 833437 h 833437"/>
                      <a:gd name="connsiteX5" fmla="*/ 0 w 3243981"/>
                      <a:gd name="connsiteY5" fmla="*/ 833437 h 833437"/>
                      <a:gd name="connsiteX6" fmla="*/ 0 w 3243981"/>
                      <a:gd name="connsiteY6" fmla="*/ 0 h 833437"/>
                      <a:gd name="connsiteX0" fmla="*/ 0 w 3233439"/>
                      <a:gd name="connsiteY0" fmla="*/ 0 h 833437"/>
                      <a:gd name="connsiteX1" fmla="*/ 2433159 w 3233439"/>
                      <a:gd name="connsiteY1" fmla="*/ 0 h 833437"/>
                      <a:gd name="connsiteX2" fmla="*/ 3215640 w 3233439"/>
                      <a:gd name="connsiteY2" fmla="*/ 531019 h 833437"/>
                      <a:gd name="connsiteX3" fmla="*/ 3047682 w 3233439"/>
                      <a:gd name="connsiteY3" fmla="*/ 528637 h 833437"/>
                      <a:gd name="connsiteX4" fmla="*/ 2433159 w 3233439"/>
                      <a:gd name="connsiteY4" fmla="*/ 833437 h 833437"/>
                      <a:gd name="connsiteX5" fmla="*/ 0 w 3233439"/>
                      <a:gd name="connsiteY5" fmla="*/ 833437 h 833437"/>
                      <a:gd name="connsiteX6" fmla="*/ 0 w 3233439"/>
                      <a:gd name="connsiteY6" fmla="*/ 0 h 833437"/>
                      <a:gd name="connsiteX0" fmla="*/ 0 w 3215999"/>
                      <a:gd name="connsiteY0" fmla="*/ 0 h 833437"/>
                      <a:gd name="connsiteX1" fmla="*/ 2433159 w 3215999"/>
                      <a:gd name="connsiteY1" fmla="*/ 0 h 833437"/>
                      <a:gd name="connsiteX2" fmla="*/ 3215640 w 3215999"/>
                      <a:gd name="connsiteY2" fmla="*/ 531019 h 833437"/>
                      <a:gd name="connsiteX3" fmla="*/ 3047682 w 3215999"/>
                      <a:gd name="connsiteY3" fmla="*/ 528637 h 833437"/>
                      <a:gd name="connsiteX4" fmla="*/ 2433159 w 3215999"/>
                      <a:gd name="connsiteY4" fmla="*/ 833437 h 833437"/>
                      <a:gd name="connsiteX5" fmla="*/ 0 w 3215999"/>
                      <a:gd name="connsiteY5" fmla="*/ 833437 h 833437"/>
                      <a:gd name="connsiteX6" fmla="*/ 0 w 3215999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5"/>
                      <a:gd name="connsiteY0" fmla="*/ 0 h 833437"/>
                      <a:gd name="connsiteX1" fmla="*/ 2433159 w 3336505"/>
                      <a:gd name="connsiteY1" fmla="*/ 0 h 833437"/>
                      <a:gd name="connsiteX2" fmla="*/ 3336290 w 3336505"/>
                      <a:gd name="connsiteY2" fmla="*/ 632619 h 833437"/>
                      <a:gd name="connsiteX3" fmla="*/ 3047682 w 3336505"/>
                      <a:gd name="connsiteY3" fmla="*/ 528637 h 833437"/>
                      <a:gd name="connsiteX4" fmla="*/ 2433159 w 3336505"/>
                      <a:gd name="connsiteY4" fmla="*/ 833437 h 833437"/>
                      <a:gd name="connsiteX5" fmla="*/ 0 w 3336505"/>
                      <a:gd name="connsiteY5" fmla="*/ 833437 h 833437"/>
                      <a:gd name="connsiteX6" fmla="*/ 0 w 3336505"/>
                      <a:gd name="connsiteY6" fmla="*/ 0 h 833437"/>
                      <a:gd name="connsiteX0" fmla="*/ 0 w 3336509"/>
                      <a:gd name="connsiteY0" fmla="*/ 0 h 833437"/>
                      <a:gd name="connsiteX1" fmla="*/ 2433159 w 3336509"/>
                      <a:gd name="connsiteY1" fmla="*/ 0 h 833437"/>
                      <a:gd name="connsiteX2" fmla="*/ 3336290 w 3336509"/>
                      <a:gd name="connsiteY2" fmla="*/ 632619 h 833437"/>
                      <a:gd name="connsiteX3" fmla="*/ 3054032 w 3336509"/>
                      <a:gd name="connsiteY3" fmla="*/ 522287 h 833437"/>
                      <a:gd name="connsiteX4" fmla="*/ 2433159 w 3336509"/>
                      <a:gd name="connsiteY4" fmla="*/ 833437 h 833437"/>
                      <a:gd name="connsiteX5" fmla="*/ 0 w 3336509"/>
                      <a:gd name="connsiteY5" fmla="*/ 833437 h 833437"/>
                      <a:gd name="connsiteX6" fmla="*/ 0 w 3336509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336290 w 3336536"/>
                      <a:gd name="connsiteY2" fmla="*/ 632619 h 833437"/>
                      <a:gd name="connsiteX3" fmla="*/ 3054032 w 3336536"/>
                      <a:gd name="connsiteY3" fmla="*/ 522287 h 833437"/>
                      <a:gd name="connsiteX4" fmla="*/ 2433159 w 3336536"/>
                      <a:gd name="connsiteY4" fmla="*/ 833437 h 833437"/>
                      <a:gd name="connsiteX5" fmla="*/ 0 w 3336536"/>
                      <a:gd name="connsiteY5" fmla="*/ 833437 h 833437"/>
                      <a:gd name="connsiteX6" fmla="*/ 0 w 3336536"/>
                      <a:gd name="connsiteY6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326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36"/>
                      <a:gd name="connsiteY0" fmla="*/ 0 h 833437"/>
                      <a:gd name="connsiteX1" fmla="*/ 2433159 w 3336536"/>
                      <a:gd name="connsiteY1" fmla="*/ 0 h 833437"/>
                      <a:gd name="connsiteX2" fmla="*/ 3047681 w 3336536"/>
                      <a:gd name="connsiteY2" fmla="*/ 414337 h 833437"/>
                      <a:gd name="connsiteX3" fmla="*/ 3336290 w 3336536"/>
                      <a:gd name="connsiteY3" fmla="*/ 645319 h 833437"/>
                      <a:gd name="connsiteX4" fmla="*/ 3054032 w 3336536"/>
                      <a:gd name="connsiteY4" fmla="*/ 522287 h 833437"/>
                      <a:gd name="connsiteX5" fmla="*/ 2433159 w 3336536"/>
                      <a:gd name="connsiteY5" fmla="*/ 833437 h 833437"/>
                      <a:gd name="connsiteX6" fmla="*/ 0 w 3336536"/>
                      <a:gd name="connsiteY6" fmla="*/ 833437 h 833437"/>
                      <a:gd name="connsiteX7" fmla="*/ 0 w 3336536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  <a:gd name="connsiteX0" fmla="*/ 0 w 3336594"/>
                      <a:gd name="connsiteY0" fmla="*/ 0 h 833437"/>
                      <a:gd name="connsiteX1" fmla="*/ 2433159 w 3336594"/>
                      <a:gd name="connsiteY1" fmla="*/ 0 h 833437"/>
                      <a:gd name="connsiteX2" fmla="*/ 3047681 w 3336594"/>
                      <a:gd name="connsiteY2" fmla="*/ 414337 h 833437"/>
                      <a:gd name="connsiteX3" fmla="*/ 3336290 w 3336594"/>
                      <a:gd name="connsiteY3" fmla="*/ 645319 h 833437"/>
                      <a:gd name="connsiteX4" fmla="*/ 3054032 w 3336594"/>
                      <a:gd name="connsiteY4" fmla="*/ 522287 h 833437"/>
                      <a:gd name="connsiteX5" fmla="*/ 2433159 w 3336594"/>
                      <a:gd name="connsiteY5" fmla="*/ 833437 h 833437"/>
                      <a:gd name="connsiteX6" fmla="*/ 0 w 3336594"/>
                      <a:gd name="connsiteY6" fmla="*/ 833437 h 833437"/>
                      <a:gd name="connsiteX7" fmla="*/ 0 w 3336594"/>
                      <a:gd name="connsiteY7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36594" h="833437">
                        <a:moveTo>
                          <a:pt x="0" y="0"/>
                        </a:moveTo>
                        <a:lnTo>
                          <a:pt x="2433159" y="0"/>
                        </a:lnTo>
                        <a:cubicBezTo>
                          <a:pt x="2941106" y="69056"/>
                          <a:pt x="2897159" y="308900"/>
                          <a:pt x="3047681" y="414337"/>
                        </a:cubicBezTo>
                        <a:cubicBezTo>
                          <a:pt x="3198203" y="519774"/>
                          <a:pt x="3271732" y="592403"/>
                          <a:pt x="3336290" y="645319"/>
                        </a:cubicBezTo>
                        <a:cubicBezTo>
                          <a:pt x="3345577" y="667809"/>
                          <a:pt x="3139996" y="500459"/>
                          <a:pt x="3054032" y="522287"/>
                        </a:cubicBezTo>
                        <a:cubicBezTo>
                          <a:pt x="2783919" y="598090"/>
                          <a:pt x="2924173" y="805920"/>
                          <a:pt x="2433159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2" name="Pentagon 9">
                    <a:extLst>
                      <a:ext uri="{FF2B5EF4-FFF2-40B4-BE49-F238E27FC236}">
                        <a16:creationId xmlns:a16="http://schemas.microsoft.com/office/drawing/2014/main" id="{6D599D8C-1F9D-472E-B853-32811813B269}"/>
                      </a:ext>
                    </a:extLst>
                  </p:cNvPr>
                  <p:cNvSpPr/>
                  <p:nvPr/>
                </p:nvSpPr>
                <p:spPr>
                  <a:xfrm>
                    <a:off x="2039619" y="1776413"/>
                    <a:ext cx="1426321" cy="833437"/>
                  </a:xfrm>
                  <a:custGeom>
                    <a:avLst/>
                    <a:gdLst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8662" h="833437">
                        <a:moveTo>
                          <a:pt x="0" y="0"/>
                        </a:moveTo>
                        <a:lnTo>
                          <a:pt x="1330487" y="0"/>
                        </a:lnTo>
                        <a:cubicBezTo>
                          <a:pt x="1576072" y="9366"/>
                          <a:pt x="1768317" y="453073"/>
                          <a:pt x="1998662" y="416719"/>
                        </a:cubicBezTo>
                        <a:cubicBezTo>
                          <a:pt x="1775937" y="555625"/>
                          <a:pt x="1614172" y="793591"/>
                          <a:pt x="1330487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3" name="Pentagon 9">
                    <a:extLst>
                      <a:ext uri="{FF2B5EF4-FFF2-40B4-BE49-F238E27FC236}">
                        <a16:creationId xmlns:a16="http://schemas.microsoft.com/office/drawing/2014/main" id="{373C3B11-7345-4EFD-A54A-3340BBD32D84}"/>
                      </a:ext>
                    </a:extLst>
                  </p:cNvPr>
                  <p:cNvSpPr/>
                  <p:nvPr/>
                </p:nvSpPr>
                <p:spPr>
                  <a:xfrm>
                    <a:off x="2039621" y="2698274"/>
                    <a:ext cx="1426322" cy="833437"/>
                  </a:xfrm>
                  <a:custGeom>
                    <a:avLst/>
                    <a:gdLst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8662" h="833437">
                        <a:moveTo>
                          <a:pt x="0" y="0"/>
                        </a:moveTo>
                        <a:lnTo>
                          <a:pt x="1330487" y="0"/>
                        </a:lnTo>
                        <a:cubicBezTo>
                          <a:pt x="1576072" y="9366"/>
                          <a:pt x="1768317" y="453073"/>
                          <a:pt x="1998662" y="416719"/>
                        </a:cubicBezTo>
                        <a:cubicBezTo>
                          <a:pt x="1775937" y="555625"/>
                          <a:pt x="1614172" y="793591"/>
                          <a:pt x="1330487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4" name="Pentagon 9">
                    <a:extLst>
                      <a:ext uri="{FF2B5EF4-FFF2-40B4-BE49-F238E27FC236}">
                        <a16:creationId xmlns:a16="http://schemas.microsoft.com/office/drawing/2014/main" id="{542AC503-FF7A-411B-B05B-800CAE905EBC}"/>
                      </a:ext>
                    </a:extLst>
                  </p:cNvPr>
                  <p:cNvSpPr/>
                  <p:nvPr/>
                </p:nvSpPr>
                <p:spPr>
                  <a:xfrm>
                    <a:off x="2039619" y="3620135"/>
                    <a:ext cx="1426324" cy="833437"/>
                  </a:xfrm>
                  <a:custGeom>
                    <a:avLst/>
                    <a:gdLst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8662" h="833437">
                        <a:moveTo>
                          <a:pt x="0" y="0"/>
                        </a:moveTo>
                        <a:lnTo>
                          <a:pt x="1330487" y="0"/>
                        </a:lnTo>
                        <a:cubicBezTo>
                          <a:pt x="1576072" y="9366"/>
                          <a:pt x="1768317" y="453073"/>
                          <a:pt x="1998662" y="416719"/>
                        </a:cubicBezTo>
                        <a:cubicBezTo>
                          <a:pt x="1775937" y="555625"/>
                          <a:pt x="1614172" y="793591"/>
                          <a:pt x="1330487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69C5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err="1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5" name="Pentagon 9">
                    <a:extLst>
                      <a:ext uri="{FF2B5EF4-FFF2-40B4-BE49-F238E27FC236}">
                        <a16:creationId xmlns:a16="http://schemas.microsoft.com/office/drawing/2014/main" id="{E6A8397F-50F4-431E-B7C3-88FA6965E922}"/>
                      </a:ext>
                    </a:extLst>
                  </p:cNvPr>
                  <p:cNvSpPr/>
                  <p:nvPr/>
                </p:nvSpPr>
                <p:spPr>
                  <a:xfrm>
                    <a:off x="2039620" y="4564856"/>
                    <a:ext cx="1426323" cy="860765"/>
                  </a:xfrm>
                  <a:custGeom>
                    <a:avLst/>
                    <a:gdLst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  <a:gd name="connsiteX0" fmla="*/ 0 w 1998662"/>
                      <a:gd name="connsiteY0" fmla="*/ 0 h 833437"/>
                      <a:gd name="connsiteX1" fmla="*/ 1330487 w 1998662"/>
                      <a:gd name="connsiteY1" fmla="*/ 0 h 833437"/>
                      <a:gd name="connsiteX2" fmla="*/ 1998662 w 1998662"/>
                      <a:gd name="connsiteY2" fmla="*/ 416719 h 833437"/>
                      <a:gd name="connsiteX3" fmla="*/ 1330487 w 1998662"/>
                      <a:gd name="connsiteY3" fmla="*/ 833437 h 833437"/>
                      <a:gd name="connsiteX4" fmla="*/ 0 w 1998662"/>
                      <a:gd name="connsiteY4" fmla="*/ 833437 h 833437"/>
                      <a:gd name="connsiteX5" fmla="*/ 0 w 1998662"/>
                      <a:gd name="connsiteY5" fmla="*/ 0 h 833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8662" h="833437">
                        <a:moveTo>
                          <a:pt x="0" y="0"/>
                        </a:moveTo>
                        <a:lnTo>
                          <a:pt x="1330487" y="0"/>
                        </a:lnTo>
                        <a:cubicBezTo>
                          <a:pt x="1576072" y="9366"/>
                          <a:pt x="1768317" y="453073"/>
                          <a:pt x="1998662" y="416719"/>
                        </a:cubicBezTo>
                        <a:cubicBezTo>
                          <a:pt x="1775937" y="555625"/>
                          <a:pt x="1614172" y="793591"/>
                          <a:pt x="1330487" y="833437"/>
                        </a:cubicBezTo>
                        <a:lnTo>
                          <a:pt x="0" y="83343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2B5E5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ctr">
                    <a:noAutofit/>
                  </a:bodyPr>
                  <a:lstStyle/>
                  <a:p>
                    <a:pPr algn="ctr"/>
                    <a:endParaRPr lang="en-US" sz="1400" dirty="0">
                      <a:solidFill>
                        <a:schemeClr val="tx2"/>
                      </a:solidFill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3ECBA08-A5E4-4F79-916F-4107F37C66F4}"/>
                      </a:ext>
                    </a:extLst>
                  </p:cNvPr>
                  <p:cNvSpPr txBox="1"/>
                  <p:nvPr/>
                </p:nvSpPr>
                <p:spPr>
                  <a:xfrm>
                    <a:off x="2122170" y="1913900"/>
                    <a:ext cx="975605" cy="56514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Costly and Complex Fixes</a:t>
                    </a:r>
                    <a:endParaRPr lang="en-US" sz="1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52B6A051-4173-4482-A5D2-A8E2D7CD9986}"/>
                      </a:ext>
                    </a:extLst>
                  </p:cNvPr>
                  <p:cNvSpPr txBox="1"/>
                  <p:nvPr/>
                </p:nvSpPr>
                <p:spPr>
                  <a:xfrm>
                    <a:off x="2137473" y="2830966"/>
                    <a:ext cx="975605" cy="56514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Safety Hazards</a:t>
                    </a:r>
                    <a:endParaRPr lang="en-US" sz="1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6359130-308A-4FC8-9893-69406EB46880}"/>
                      </a:ext>
                    </a:extLst>
                  </p:cNvPr>
                  <p:cNvSpPr txBox="1"/>
                  <p:nvPr/>
                </p:nvSpPr>
                <p:spPr>
                  <a:xfrm>
                    <a:off x="2092018" y="3754280"/>
                    <a:ext cx="1005756" cy="56514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Widespread Device Manipulation</a:t>
                    </a:r>
                    <a:endParaRPr lang="en-US" sz="1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0456F42-0766-4D31-81CE-EE3673568E7F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899" y="4712636"/>
                    <a:ext cx="1189924" cy="56514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 anchorCtr="0">
                    <a:noAutofit/>
                  </a:bodyPr>
                  <a:lstStyle/>
                  <a:p>
                    <a:r>
                      <a:rPr lang="en-US" sz="1400" b="1" dirty="0"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Noncompliance with privacy regulations</a:t>
                    </a: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7766BD4C-991B-4553-8A88-E1B33BB7A686}"/>
                      </a:ext>
                    </a:extLst>
                  </p:cNvPr>
                  <p:cNvSpPr/>
                  <p:nvPr/>
                </p:nvSpPr>
                <p:spPr>
                  <a:xfrm>
                    <a:off x="3980353" y="1917400"/>
                    <a:ext cx="3012112" cy="810578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noAutofit/>
                  </a:bodyPr>
                  <a:lstStyle/>
                  <a:p>
                    <a:r>
                      <a:rPr lang="en-US" sz="14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Security flaws detected can be costly to retroactively fix given the complex physical nature of assets. (</a:t>
                    </a:r>
                    <a:r>
                      <a:rPr lang="en-US" sz="1400" dirty="0" err="1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Eg</a:t>
                    </a:r>
                    <a:r>
                      <a:rPr lang="en-US" sz="1400" dirty="0">
                        <a:solidFill>
                          <a:schemeClr val="bg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a:t>:  Automobiles, Industrial infrastructure, etc.)</a:t>
                    </a:r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8FDD82F9-9BD4-4D5C-93C4-07CA06967F7C}"/>
                    </a:ext>
                  </a:extLst>
                </p:cNvPr>
                <p:cNvSpPr/>
                <p:nvPr/>
              </p:nvSpPr>
              <p:spPr>
                <a:xfrm>
                  <a:off x="2944198" y="3644527"/>
                  <a:ext cx="4118511" cy="914727"/>
                </a:xfrm>
                <a:prstGeom prst="rect">
                  <a:avLst/>
                </a:prstGeom>
              </p:spPr>
              <p:txBody>
                <a:bodyPr wrap="square" lIns="0" tIns="0" rIns="0" bIns="0">
                  <a:no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Device malfunction or Operational outage can cause health and safety hazards depending its intended use.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EE84CB7-FD4F-4233-978E-273DB1FA0611}"/>
                    </a:ext>
                  </a:extLst>
                </p:cNvPr>
                <p:cNvSpPr/>
                <p:nvPr/>
              </p:nvSpPr>
              <p:spPr>
                <a:xfrm>
                  <a:off x="2951910" y="4684989"/>
                  <a:ext cx="4118511" cy="914727"/>
                </a:xfrm>
                <a:prstGeom prst="rect">
                  <a:avLst/>
                </a:prstGeom>
              </p:spPr>
              <p:txBody>
                <a:bodyPr wrap="square" lIns="0" tIns="0" rIns="0" bIns="0">
                  <a:no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Vulnerabilities can amplify cyber attack surfaces from wide spread exploitation impact given the volume, diversity, and complexity of device networks and asset characteristics.</a:t>
                  </a:r>
                </a:p>
              </p:txBody>
            </p:sp>
            <p:sp>
              <p:nvSpPr>
                <p:cNvPr id="67" name="Freeform 935">
                  <a:extLst>
                    <a:ext uri="{FF2B5EF4-FFF2-40B4-BE49-F238E27FC236}">
                      <a16:creationId xmlns:a16="http://schemas.microsoft.com/office/drawing/2014/main" id="{04E7A29A-92C8-4D69-B886-6380818AB9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18411" y="4747675"/>
                  <a:ext cx="302039" cy="426395"/>
                </a:xfrm>
                <a:custGeom>
                  <a:avLst/>
                  <a:gdLst>
                    <a:gd name="T0" fmla="*/ 202 w 512"/>
                    <a:gd name="T1" fmla="*/ 373 h 512"/>
                    <a:gd name="T2" fmla="*/ 309 w 512"/>
                    <a:gd name="T3" fmla="*/ 373 h 512"/>
                    <a:gd name="T4" fmla="*/ 309 w 512"/>
                    <a:gd name="T5" fmla="*/ 394 h 512"/>
                    <a:gd name="T6" fmla="*/ 202 w 512"/>
                    <a:gd name="T7" fmla="*/ 394 h 512"/>
                    <a:gd name="T8" fmla="*/ 202 w 512"/>
                    <a:gd name="T9" fmla="*/ 373 h 512"/>
                    <a:gd name="T10" fmla="*/ 268 w 512"/>
                    <a:gd name="T11" fmla="*/ 266 h 512"/>
                    <a:gd name="T12" fmla="*/ 243 w 512"/>
                    <a:gd name="T13" fmla="*/ 266 h 512"/>
                    <a:gd name="T14" fmla="*/ 226 w 512"/>
                    <a:gd name="T15" fmla="*/ 352 h 512"/>
                    <a:gd name="T16" fmla="*/ 285 w 512"/>
                    <a:gd name="T17" fmla="*/ 352 h 512"/>
                    <a:gd name="T18" fmla="*/ 268 w 512"/>
                    <a:gd name="T19" fmla="*/ 266 h 512"/>
                    <a:gd name="T20" fmla="*/ 269 w 512"/>
                    <a:gd name="T21" fmla="*/ 245 h 512"/>
                    <a:gd name="T22" fmla="*/ 285 w 512"/>
                    <a:gd name="T23" fmla="*/ 181 h 512"/>
                    <a:gd name="T24" fmla="*/ 227 w 512"/>
                    <a:gd name="T25" fmla="*/ 181 h 512"/>
                    <a:gd name="T26" fmla="*/ 243 w 512"/>
                    <a:gd name="T27" fmla="*/ 245 h 512"/>
                    <a:gd name="T28" fmla="*/ 269 w 512"/>
                    <a:gd name="T29" fmla="*/ 245 h 512"/>
                    <a:gd name="T30" fmla="*/ 512 w 512"/>
                    <a:gd name="T31" fmla="*/ 256 h 512"/>
                    <a:gd name="T32" fmla="*/ 256 w 512"/>
                    <a:gd name="T33" fmla="*/ 512 h 512"/>
                    <a:gd name="T34" fmla="*/ 0 w 512"/>
                    <a:gd name="T35" fmla="*/ 256 h 512"/>
                    <a:gd name="T36" fmla="*/ 256 w 512"/>
                    <a:gd name="T37" fmla="*/ 0 h 512"/>
                    <a:gd name="T38" fmla="*/ 512 w 512"/>
                    <a:gd name="T39" fmla="*/ 256 h 512"/>
                    <a:gd name="T40" fmla="*/ 330 w 512"/>
                    <a:gd name="T41" fmla="*/ 362 h 512"/>
                    <a:gd name="T42" fmla="*/ 320 w 512"/>
                    <a:gd name="T43" fmla="*/ 352 h 512"/>
                    <a:gd name="T44" fmla="*/ 307 w 512"/>
                    <a:gd name="T45" fmla="*/ 352 h 512"/>
                    <a:gd name="T46" fmla="*/ 288 w 512"/>
                    <a:gd name="T47" fmla="*/ 256 h 512"/>
                    <a:gd name="T48" fmla="*/ 309 w 512"/>
                    <a:gd name="T49" fmla="*/ 173 h 512"/>
                    <a:gd name="T50" fmla="*/ 307 w 512"/>
                    <a:gd name="T51" fmla="*/ 164 h 512"/>
                    <a:gd name="T52" fmla="*/ 298 w 512"/>
                    <a:gd name="T53" fmla="*/ 160 h 512"/>
                    <a:gd name="T54" fmla="*/ 266 w 512"/>
                    <a:gd name="T55" fmla="*/ 160 h 512"/>
                    <a:gd name="T56" fmla="*/ 266 w 512"/>
                    <a:gd name="T57" fmla="*/ 138 h 512"/>
                    <a:gd name="T58" fmla="*/ 277 w 512"/>
                    <a:gd name="T59" fmla="*/ 138 h 512"/>
                    <a:gd name="T60" fmla="*/ 288 w 512"/>
                    <a:gd name="T61" fmla="*/ 128 h 512"/>
                    <a:gd name="T62" fmla="*/ 277 w 512"/>
                    <a:gd name="T63" fmla="*/ 117 h 512"/>
                    <a:gd name="T64" fmla="*/ 266 w 512"/>
                    <a:gd name="T65" fmla="*/ 117 h 512"/>
                    <a:gd name="T66" fmla="*/ 266 w 512"/>
                    <a:gd name="T67" fmla="*/ 106 h 512"/>
                    <a:gd name="T68" fmla="*/ 256 w 512"/>
                    <a:gd name="T69" fmla="*/ 96 h 512"/>
                    <a:gd name="T70" fmla="*/ 245 w 512"/>
                    <a:gd name="T71" fmla="*/ 106 h 512"/>
                    <a:gd name="T72" fmla="*/ 245 w 512"/>
                    <a:gd name="T73" fmla="*/ 117 h 512"/>
                    <a:gd name="T74" fmla="*/ 234 w 512"/>
                    <a:gd name="T75" fmla="*/ 117 h 512"/>
                    <a:gd name="T76" fmla="*/ 224 w 512"/>
                    <a:gd name="T77" fmla="*/ 128 h 512"/>
                    <a:gd name="T78" fmla="*/ 234 w 512"/>
                    <a:gd name="T79" fmla="*/ 138 h 512"/>
                    <a:gd name="T80" fmla="*/ 245 w 512"/>
                    <a:gd name="T81" fmla="*/ 138 h 512"/>
                    <a:gd name="T82" fmla="*/ 245 w 512"/>
                    <a:gd name="T83" fmla="*/ 160 h 512"/>
                    <a:gd name="T84" fmla="*/ 213 w 512"/>
                    <a:gd name="T85" fmla="*/ 160 h 512"/>
                    <a:gd name="T86" fmla="*/ 205 w 512"/>
                    <a:gd name="T87" fmla="*/ 164 h 512"/>
                    <a:gd name="T88" fmla="*/ 203 w 512"/>
                    <a:gd name="T89" fmla="*/ 173 h 512"/>
                    <a:gd name="T90" fmla="*/ 223 w 512"/>
                    <a:gd name="T91" fmla="*/ 256 h 512"/>
                    <a:gd name="T92" fmla="*/ 204 w 512"/>
                    <a:gd name="T93" fmla="*/ 352 h 512"/>
                    <a:gd name="T94" fmla="*/ 192 w 512"/>
                    <a:gd name="T95" fmla="*/ 352 h 512"/>
                    <a:gd name="T96" fmla="*/ 181 w 512"/>
                    <a:gd name="T97" fmla="*/ 362 h 512"/>
                    <a:gd name="T98" fmla="*/ 181 w 512"/>
                    <a:gd name="T99" fmla="*/ 405 h 512"/>
                    <a:gd name="T100" fmla="*/ 192 w 512"/>
                    <a:gd name="T101" fmla="*/ 416 h 512"/>
                    <a:gd name="T102" fmla="*/ 320 w 512"/>
                    <a:gd name="T103" fmla="*/ 416 h 512"/>
                    <a:gd name="T104" fmla="*/ 330 w 512"/>
                    <a:gd name="T105" fmla="*/ 405 h 512"/>
                    <a:gd name="T106" fmla="*/ 330 w 512"/>
                    <a:gd name="T107" fmla="*/ 362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512" h="512">
                      <a:moveTo>
                        <a:pt x="202" y="373"/>
                      </a:moveTo>
                      <a:cubicBezTo>
                        <a:pt x="309" y="373"/>
                        <a:pt x="309" y="373"/>
                        <a:pt x="309" y="373"/>
                      </a:cubicBezTo>
                      <a:cubicBezTo>
                        <a:pt x="309" y="394"/>
                        <a:pt x="309" y="394"/>
                        <a:pt x="309" y="394"/>
                      </a:cubicBezTo>
                      <a:cubicBezTo>
                        <a:pt x="202" y="394"/>
                        <a:pt x="202" y="394"/>
                        <a:pt x="202" y="394"/>
                      </a:cubicBezTo>
                      <a:lnTo>
                        <a:pt x="202" y="373"/>
                      </a:lnTo>
                      <a:close/>
                      <a:moveTo>
                        <a:pt x="268" y="266"/>
                      </a:moveTo>
                      <a:cubicBezTo>
                        <a:pt x="243" y="266"/>
                        <a:pt x="243" y="266"/>
                        <a:pt x="243" y="266"/>
                      </a:cubicBezTo>
                      <a:cubicBezTo>
                        <a:pt x="226" y="352"/>
                        <a:pt x="226" y="352"/>
                        <a:pt x="226" y="352"/>
                      </a:cubicBezTo>
                      <a:cubicBezTo>
                        <a:pt x="285" y="352"/>
                        <a:pt x="285" y="352"/>
                        <a:pt x="285" y="352"/>
                      </a:cubicBezTo>
                      <a:lnTo>
                        <a:pt x="268" y="266"/>
                      </a:lnTo>
                      <a:close/>
                      <a:moveTo>
                        <a:pt x="269" y="245"/>
                      </a:moveTo>
                      <a:cubicBezTo>
                        <a:pt x="285" y="181"/>
                        <a:pt x="285" y="181"/>
                        <a:pt x="285" y="181"/>
                      </a:cubicBezTo>
                      <a:cubicBezTo>
                        <a:pt x="227" y="181"/>
                        <a:pt x="227" y="181"/>
                        <a:pt x="227" y="181"/>
                      </a:cubicBezTo>
                      <a:cubicBezTo>
                        <a:pt x="243" y="245"/>
                        <a:pt x="243" y="245"/>
                        <a:pt x="243" y="245"/>
                      </a:cubicBezTo>
                      <a:lnTo>
                        <a:pt x="269" y="245"/>
                      </a:lnTo>
                      <a:close/>
                      <a:moveTo>
                        <a:pt x="512" y="256"/>
                      </a:moveTo>
                      <a:cubicBezTo>
                        <a:pt x="512" y="397"/>
                        <a:pt x="397" y="512"/>
                        <a:pt x="256" y="512"/>
                      </a:cubicBezTo>
                      <a:cubicBezTo>
                        <a:pt x="114" y="512"/>
                        <a:pt x="0" y="397"/>
                        <a:pt x="0" y="256"/>
                      </a:cubicBezTo>
                      <a:cubicBezTo>
                        <a:pt x="0" y="114"/>
                        <a:pt x="114" y="0"/>
                        <a:pt x="256" y="0"/>
                      </a:cubicBezTo>
                      <a:cubicBezTo>
                        <a:pt x="397" y="0"/>
                        <a:pt x="512" y="114"/>
                        <a:pt x="512" y="256"/>
                      </a:cubicBezTo>
                      <a:close/>
                      <a:moveTo>
                        <a:pt x="330" y="362"/>
                      </a:moveTo>
                      <a:cubicBezTo>
                        <a:pt x="330" y="356"/>
                        <a:pt x="326" y="352"/>
                        <a:pt x="320" y="352"/>
                      </a:cubicBezTo>
                      <a:cubicBezTo>
                        <a:pt x="307" y="352"/>
                        <a:pt x="307" y="352"/>
                        <a:pt x="307" y="352"/>
                      </a:cubicBezTo>
                      <a:cubicBezTo>
                        <a:pt x="288" y="256"/>
                        <a:pt x="288" y="256"/>
                        <a:pt x="288" y="256"/>
                      </a:cubicBezTo>
                      <a:cubicBezTo>
                        <a:pt x="309" y="173"/>
                        <a:pt x="309" y="173"/>
                        <a:pt x="309" y="173"/>
                      </a:cubicBezTo>
                      <a:cubicBezTo>
                        <a:pt x="309" y="170"/>
                        <a:pt x="309" y="166"/>
                        <a:pt x="307" y="164"/>
                      </a:cubicBezTo>
                      <a:cubicBezTo>
                        <a:pt x="305" y="161"/>
                        <a:pt x="302" y="160"/>
                        <a:pt x="298" y="160"/>
                      </a:cubicBezTo>
                      <a:cubicBezTo>
                        <a:pt x="266" y="160"/>
                        <a:pt x="266" y="160"/>
                        <a:pt x="266" y="160"/>
                      </a:cubicBezTo>
                      <a:cubicBezTo>
                        <a:pt x="266" y="138"/>
                        <a:pt x="266" y="138"/>
                        <a:pt x="266" y="138"/>
                      </a:cubicBezTo>
                      <a:cubicBezTo>
                        <a:pt x="277" y="138"/>
                        <a:pt x="277" y="138"/>
                        <a:pt x="277" y="138"/>
                      </a:cubicBezTo>
                      <a:cubicBezTo>
                        <a:pt x="283" y="138"/>
                        <a:pt x="288" y="134"/>
                        <a:pt x="288" y="128"/>
                      </a:cubicBezTo>
                      <a:cubicBezTo>
                        <a:pt x="288" y="122"/>
                        <a:pt x="283" y="117"/>
                        <a:pt x="277" y="117"/>
                      </a:cubicBezTo>
                      <a:cubicBezTo>
                        <a:pt x="266" y="117"/>
                        <a:pt x="266" y="117"/>
                        <a:pt x="266" y="117"/>
                      </a:cubicBezTo>
                      <a:cubicBezTo>
                        <a:pt x="266" y="106"/>
                        <a:pt x="266" y="106"/>
                        <a:pt x="266" y="106"/>
                      </a:cubicBezTo>
                      <a:cubicBezTo>
                        <a:pt x="266" y="100"/>
                        <a:pt x="262" y="96"/>
                        <a:pt x="256" y="96"/>
                      </a:cubicBezTo>
                      <a:cubicBezTo>
                        <a:pt x="250" y="96"/>
                        <a:pt x="245" y="100"/>
                        <a:pt x="245" y="106"/>
                      </a:cubicBezTo>
                      <a:cubicBezTo>
                        <a:pt x="245" y="117"/>
                        <a:pt x="245" y="117"/>
                        <a:pt x="245" y="117"/>
                      </a:cubicBezTo>
                      <a:cubicBezTo>
                        <a:pt x="234" y="117"/>
                        <a:pt x="234" y="117"/>
                        <a:pt x="234" y="117"/>
                      </a:cubicBezTo>
                      <a:cubicBezTo>
                        <a:pt x="228" y="117"/>
                        <a:pt x="224" y="122"/>
                        <a:pt x="224" y="128"/>
                      </a:cubicBezTo>
                      <a:cubicBezTo>
                        <a:pt x="224" y="134"/>
                        <a:pt x="228" y="138"/>
                        <a:pt x="234" y="138"/>
                      </a:cubicBezTo>
                      <a:cubicBezTo>
                        <a:pt x="245" y="138"/>
                        <a:pt x="245" y="138"/>
                        <a:pt x="245" y="138"/>
                      </a:cubicBezTo>
                      <a:cubicBezTo>
                        <a:pt x="245" y="160"/>
                        <a:pt x="245" y="160"/>
                        <a:pt x="245" y="160"/>
                      </a:cubicBez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210" y="160"/>
                        <a:pt x="207" y="161"/>
                        <a:pt x="205" y="164"/>
                      </a:cubicBezTo>
                      <a:cubicBezTo>
                        <a:pt x="203" y="166"/>
                        <a:pt x="202" y="170"/>
                        <a:pt x="203" y="173"/>
                      </a:cubicBezTo>
                      <a:cubicBezTo>
                        <a:pt x="223" y="256"/>
                        <a:pt x="223" y="256"/>
                        <a:pt x="223" y="256"/>
                      </a:cubicBezTo>
                      <a:cubicBezTo>
                        <a:pt x="204" y="352"/>
                        <a:pt x="204" y="352"/>
                        <a:pt x="204" y="352"/>
                      </a:cubicBezTo>
                      <a:cubicBezTo>
                        <a:pt x="192" y="352"/>
                        <a:pt x="192" y="352"/>
                        <a:pt x="192" y="352"/>
                      </a:cubicBezTo>
                      <a:cubicBezTo>
                        <a:pt x="186" y="352"/>
                        <a:pt x="181" y="356"/>
                        <a:pt x="181" y="362"/>
                      </a:cubicBezTo>
                      <a:cubicBezTo>
                        <a:pt x="181" y="405"/>
                        <a:pt x="181" y="405"/>
                        <a:pt x="181" y="405"/>
                      </a:cubicBezTo>
                      <a:cubicBezTo>
                        <a:pt x="181" y="411"/>
                        <a:pt x="186" y="416"/>
                        <a:pt x="192" y="416"/>
                      </a:cubicBezTo>
                      <a:cubicBezTo>
                        <a:pt x="320" y="416"/>
                        <a:pt x="320" y="416"/>
                        <a:pt x="320" y="416"/>
                      </a:cubicBezTo>
                      <a:cubicBezTo>
                        <a:pt x="326" y="416"/>
                        <a:pt x="330" y="411"/>
                        <a:pt x="330" y="405"/>
                      </a:cubicBezTo>
                      <a:lnTo>
                        <a:pt x="330" y="3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 dirty="0"/>
                </a:p>
              </p:txBody>
            </p:sp>
            <p:sp>
              <p:nvSpPr>
                <p:cNvPr id="68" name="Freeform 584">
                  <a:extLst>
                    <a:ext uri="{FF2B5EF4-FFF2-40B4-BE49-F238E27FC236}">
                      <a16:creationId xmlns:a16="http://schemas.microsoft.com/office/drawing/2014/main" id="{D37BC05F-F907-4E9A-A012-F5D588C78E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16797" y="3726730"/>
                  <a:ext cx="273569" cy="394196"/>
                </a:xfrm>
                <a:custGeom>
                  <a:avLst/>
                  <a:gdLst>
                    <a:gd name="T0" fmla="*/ 256 w 512"/>
                    <a:gd name="T1" fmla="*/ 0 h 512"/>
                    <a:gd name="T2" fmla="*/ 0 w 512"/>
                    <a:gd name="T3" fmla="*/ 256 h 512"/>
                    <a:gd name="T4" fmla="*/ 256 w 512"/>
                    <a:gd name="T5" fmla="*/ 512 h 512"/>
                    <a:gd name="T6" fmla="*/ 512 w 512"/>
                    <a:gd name="T7" fmla="*/ 256 h 512"/>
                    <a:gd name="T8" fmla="*/ 256 w 512"/>
                    <a:gd name="T9" fmla="*/ 0 h 512"/>
                    <a:gd name="T10" fmla="*/ 405 w 512"/>
                    <a:gd name="T11" fmla="*/ 373 h 512"/>
                    <a:gd name="T12" fmla="*/ 106 w 512"/>
                    <a:gd name="T13" fmla="*/ 373 h 512"/>
                    <a:gd name="T14" fmla="*/ 96 w 512"/>
                    <a:gd name="T15" fmla="*/ 362 h 512"/>
                    <a:gd name="T16" fmla="*/ 96 w 512"/>
                    <a:gd name="T17" fmla="*/ 149 h 512"/>
                    <a:gd name="T18" fmla="*/ 106 w 512"/>
                    <a:gd name="T19" fmla="*/ 138 h 512"/>
                    <a:gd name="T20" fmla="*/ 117 w 512"/>
                    <a:gd name="T21" fmla="*/ 149 h 512"/>
                    <a:gd name="T22" fmla="*/ 117 w 512"/>
                    <a:gd name="T23" fmla="*/ 352 h 512"/>
                    <a:gd name="T24" fmla="*/ 405 w 512"/>
                    <a:gd name="T25" fmla="*/ 352 h 512"/>
                    <a:gd name="T26" fmla="*/ 416 w 512"/>
                    <a:gd name="T27" fmla="*/ 362 h 512"/>
                    <a:gd name="T28" fmla="*/ 405 w 512"/>
                    <a:gd name="T29" fmla="*/ 373 h 512"/>
                    <a:gd name="T30" fmla="*/ 413 w 512"/>
                    <a:gd name="T31" fmla="*/ 178 h 512"/>
                    <a:gd name="T32" fmla="*/ 295 w 512"/>
                    <a:gd name="T33" fmla="*/ 295 h 512"/>
                    <a:gd name="T34" fmla="*/ 280 w 512"/>
                    <a:gd name="T35" fmla="*/ 295 h 512"/>
                    <a:gd name="T36" fmla="*/ 224 w 512"/>
                    <a:gd name="T37" fmla="*/ 239 h 512"/>
                    <a:gd name="T38" fmla="*/ 157 w 512"/>
                    <a:gd name="T39" fmla="*/ 306 h 512"/>
                    <a:gd name="T40" fmla="*/ 149 w 512"/>
                    <a:gd name="T41" fmla="*/ 309 h 512"/>
                    <a:gd name="T42" fmla="*/ 141 w 512"/>
                    <a:gd name="T43" fmla="*/ 306 h 512"/>
                    <a:gd name="T44" fmla="*/ 141 w 512"/>
                    <a:gd name="T45" fmla="*/ 291 h 512"/>
                    <a:gd name="T46" fmla="*/ 216 w 512"/>
                    <a:gd name="T47" fmla="*/ 216 h 512"/>
                    <a:gd name="T48" fmla="*/ 231 w 512"/>
                    <a:gd name="T49" fmla="*/ 216 h 512"/>
                    <a:gd name="T50" fmla="*/ 288 w 512"/>
                    <a:gd name="T51" fmla="*/ 273 h 512"/>
                    <a:gd name="T52" fmla="*/ 397 w 512"/>
                    <a:gd name="T53" fmla="*/ 163 h 512"/>
                    <a:gd name="T54" fmla="*/ 413 w 512"/>
                    <a:gd name="T55" fmla="*/ 163 h 512"/>
                    <a:gd name="T56" fmla="*/ 413 w 512"/>
                    <a:gd name="T57" fmla="*/ 178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12" h="512">
                      <a:moveTo>
                        <a:pt x="256" y="0"/>
                      </a:moveTo>
                      <a:cubicBezTo>
                        <a:pt x="114" y="0"/>
                        <a:pt x="0" y="114"/>
                        <a:pt x="0" y="256"/>
                      </a:cubicBezTo>
                      <a:cubicBezTo>
                        <a:pt x="0" y="397"/>
                        <a:pt x="114" y="512"/>
                        <a:pt x="256" y="512"/>
                      </a:cubicBezTo>
                      <a:cubicBezTo>
                        <a:pt x="397" y="512"/>
                        <a:pt x="512" y="397"/>
                        <a:pt x="512" y="256"/>
                      </a:cubicBezTo>
                      <a:cubicBezTo>
                        <a:pt x="512" y="114"/>
                        <a:pt x="397" y="0"/>
                        <a:pt x="256" y="0"/>
                      </a:cubicBezTo>
                      <a:close/>
                      <a:moveTo>
                        <a:pt x="405" y="373"/>
                      </a:moveTo>
                      <a:cubicBezTo>
                        <a:pt x="106" y="373"/>
                        <a:pt x="106" y="373"/>
                        <a:pt x="106" y="373"/>
                      </a:cubicBezTo>
                      <a:cubicBezTo>
                        <a:pt x="100" y="373"/>
                        <a:pt x="96" y="368"/>
                        <a:pt x="96" y="362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3"/>
                        <a:pt x="100" y="138"/>
                        <a:pt x="106" y="138"/>
                      </a:cubicBezTo>
                      <a:cubicBezTo>
                        <a:pt x="112" y="138"/>
                        <a:pt x="117" y="143"/>
                        <a:pt x="117" y="149"/>
                      </a:cubicBezTo>
                      <a:cubicBezTo>
                        <a:pt x="117" y="352"/>
                        <a:pt x="117" y="352"/>
                        <a:pt x="117" y="352"/>
                      </a:cubicBezTo>
                      <a:cubicBezTo>
                        <a:pt x="405" y="352"/>
                        <a:pt x="405" y="352"/>
                        <a:pt x="405" y="352"/>
                      </a:cubicBezTo>
                      <a:cubicBezTo>
                        <a:pt x="411" y="352"/>
                        <a:pt x="416" y="356"/>
                        <a:pt x="416" y="362"/>
                      </a:cubicBezTo>
                      <a:cubicBezTo>
                        <a:pt x="416" y="368"/>
                        <a:pt x="411" y="373"/>
                        <a:pt x="405" y="373"/>
                      </a:cubicBezTo>
                      <a:close/>
                      <a:moveTo>
                        <a:pt x="413" y="178"/>
                      </a:moveTo>
                      <a:cubicBezTo>
                        <a:pt x="295" y="295"/>
                        <a:pt x="295" y="295"/>
                        <a:pt x="295" y="295"/>
                      </a:cubicBezTo>
                      <a:cubicBezTo>
                        <a:pt x="291" y="299"/>
                        <a:pt x="284" y="299"/>
                        <a:pt x="280" y="295"/>
                      </a:cubicBezTo>
                      <a:cubicBezTo>
                        <a:pt x="224" y="239"/>
                        <a:pt x="224" y="239"/>
                        <a:pt x="224" y="239"/>
                      </a:cubicBezTo>
                      <a:cubicBezTo>
                        <a:pt x="157" y="306"/>
                        <a:pt x="157" y="306"/>
                        <a:pt x="157" y="306"/>
                      </a:cubicBezTo>
                      <a:cubicBezTo>
                        <a:pt x="154" y="308"/>
                        <a:pt x="152" y="309"/>
                        <a:pt x="149" y="309"/>
                      </a:cubicBezTo>
                      <a:cubicBezTo>
                        <a:pt x="146" y="309"/>
                        <a:pt x="144" y="308"/>
                        <a:pt x="141" y="306"/>
                      </a:cubicBezTo>
                      <a:cubicBezTo>
                        <a:pt x="137" y="302"/>
                        <a:pt x="137" y="295"/>
                        <a:pt x="141" y="291"/>
                      </a:cubicBezTo>
                      <a:cubicBezTo>
                        <a:pt x="216" y="216"/>
                        <a:pt x="216" y="216"/>
                        <a:pt x="216" y="216"/>
                      </a:cubicBezTo>
                      <a:cubicBezTo>
                        <a:pt x="220" y="212"/>
                        <a:pt x="227" y="212"/>
                        <a:pt x="231" y="216"/>
                      </a:cubicBezTo>
                      <a:cubicBezTo>
                        <a:pt x="288" y="273"/>
                        <a:pt x="288" y="273"/>
                        <a:pt x="288" y="273"/>
                      </a:cubicBezTo>
                      <a:cubicBezTo>
                        <a:pt x="397" y="163"/>
                        <a:pt x="397" y="163"/>
                        <a:pt x="397" y="163"/>
                      </a:cubicBezTo>
                      <a:cubicBezTo>
                        <a:pt x="402" y="159"/>
                        <a:pt x="408" y="159"/>
                        <a:pt x="413" y="163"/>
                      </a:cubicBezTo>
                      <a:cubicBezTo>
                        <a:pt x="417" y="167"/>
                        <a:pt x="417" y="174"/>
                        <a:pt x="413" y="1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 dirty="0"/>
                </a:p>
              </p:txBody>
            </p:sp>
            <p:sp>
              <p:nvSpPr>
                <p:cNvPr id="69" name="Freeform 859">
                  <a:extLst>
                    <a:ext uri="{FF2B5EF4-FFF2-40B4-BE49-F238E27FC236}">
                      <a16:creationId xmlns:a16="http://schemas.microsoft.com/office/drawing/2014/main" id="{D284A342-D636-4843-BC22-FE78B3D600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38655" y="5936705"/>
                  <a:ext cx="265051" cy="352248"/>
                </a:xfrm>
                <a:custGeom>
                  <a:avLst/>
                  <a:gdLst>
                    <a:gd name="T0" fmla="*/ 298 w 512"/>
                    <a:gd name="T1" fmla="*/ 166 h 512"/>
                    <a:gd name="T2" fmla="*/ 166 w 512"/>
                    <a:gd name="T3" fmla="*/ 299 h 512"/>
                    <a:gd name="T4" fmla="*/ 137 w 512"/>
                    <a:gd name="T5" fmla="*/ 165 h 512"/>
                    <a:gd name="T6" fmla="*/ 256 w 512"/>
                    <a:gd name="T7" fmla="*/ 142 h 512"/>
                    <a:gd name="T8" fmla="*/ 298 w 512"/>
                    <a:gd name="T9" fmla="*/ 166 h 512"/>
                    <a:gd name="T10" fmla="*/ 323 w 512"/>
                    <a:gd name="T11" fmla="*/ 171 h 512"/>
                    <a:gd name="T12" fmla="*/ 177 w 512"/>
                    <a:gd name="T13" fmla="*/ 317 h 512"/>
                    <a:gd name="T14" fmla="*/ 187 w 512"/>
                    <a:gd name="T15" fmla="*/ 331 h 512"/>
                    <a:gd name="T16" fmla="*/ 347 w 512"/>
                    <a:gd name="T17" fmla="*/ 171 h 512"/>
                    <a:gd name="T18" fmla="*/ 323 w 512"/>
                    <a:gd name="T19" fmla="*/ 171 h 512"/>
                    <a:gd name="T20" fmla="*/ 512 w 512"/>
                    <a:gd name="T21" fmla="*/ 256 h 512"/>
                    <a:gd name="T22" fmla="*/ 256 w 512"/>
                    <a:gd name="T23" fmla="*/ 512 h 512"/>
                    <a:gd name="T24" fmla="*/ 0 w 512"/>
                    <a:gd name="T25" fmla="*/ 256 h 512"/>
                    <a:gd name="T26" fmla="*/ 256 w 512"/>
                    <a:gd name="T27" fmla="*/ 0 h 512"/>
                    <a:gd name="T28" fmla="*/ 512 w 512"/>
                    <a:gd name="T29" fmla="*/ 256 h 512"/>
                    <a:gd name="T30" fmla="*/ 394 w 512"/>
                    <a:gd name="T31" fmla="*/ 148 h 512"/>
                    <a:gd name="T32" fmla="*/ 388 w 512"/>
                    <a:gd name="T33" fmla="*/ 139 h 512"/>
                    <a:gd name="T34" fmla="*/ 378 w 512"/>
                    <a:gd name="T35" fmla="*/ 140 h 512"/>
                    <a:gd name="T36" fmla="*/ 263 w 512"/>
                    <a:gd name="T37" fmla="*/ 120 h 512"/>
                    <a:gd name="T38" fmla="*/ 248 w 512"/>
                    <a:gd name="T39" fmla="*/ 120 h 512"/>
                    <a:gd name="T40" fmla="*/ 133 w 512"/>
                    <a:gd name="T41" fmla="*/ 140 h 512"/>
                    <a:gd name="T42" fmla="*/ 123 w 512"/>
                    <a:gd name="T43" fmla="*/ 139 h 512"/>
                    <a:gd name="T44" fmla="*/ 117 w 512"/>
                    <a:gd name="T45" fmla="*/ 148 h 512"/>
                    <a:gd name="T46" fmla="*/ 251 w 512"/>
                    <a:gd name="T47" fmla="*/ 414 h 512"/>
                    <a:gd name="T48" fmla="*/ 252 w 512"/>
                    <a:gd name="T49" fmla="*/ 415 h 512"/>
                    <a:gd name="T50" fmla="*/ 253 w 512"/>
                    <a:gd name="T51" fmla="*/ 415 h 512"/>
                    <a:gd name="T52" fmla="*/ 256 w 512"/>
                    <a:gd name="T53" fmla="*/ 416 h 512"/>
                    <a:gd name="T54" fmla="*/ 256 w 512"/>
                    <a:gd name="T55" fmla="*/ 416 h 512"/>
                    <a:gd name="T56" fmla="*/ 256 w 512"/>
                    <a:gd name="T57" fmla="*/ 416 h 512"/>
                    <a:gd name="T58" fmla="*/ 258 w 512"/>
                    <a:gd name="T59" fmla="*/ 415 h 512"/>
                    <a:gd name="T60" fmla="*/ 259 w 512"/>
                    <a:gd name="T61" fmla="*/ 415 h 512"/>
                    <a:gd name="T62" fmla="*/ 261 w 512"/>
                    <a:gd name="T63" fmla="*/ 414 h 512"/>
                    <a:gd name="T64" fmla="*/ 394 w 512"/>
                    <a:gd name="T65" fmla="*/ 148 h 512"/>
                    <a:gd name="T66" fmla="*/ 201 w 512"/>
                    <a:gd name="T67" fmla="*/ 347 h 512"/>
                    <a:gd name="T68" fmla="*/ 256 w 512"/>
                    <a:gd name="T69" fmla="*/ 393 h 512"/>
                    <a:gd name="T70" fmla="*/ 375 w 512"/>
                    <a:gd name="T71" fmla="*/ 173 h 512"/>
                    <a:gd name="T72" fmla="*/ 201 w 512"/>
                    <a:gd name="T73" fmla="*/ 347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12" h="512">
                      <a:moveTo>
                        <a:pt x="298" y="166"/>
                      </a:moveTo>
                      <a:cubicBezTo>
                        <a:pt x="166" y="299"/>
                        <a:pt x="166" y="299"/>
                        <a:pt x="166" y="299"/>
                      </a:cubicBezTo>
                      <a:cubicBezTo>
                        <a:pt x="146" y="264"/>
                        <a:pt x="133" y="220"/>
                        <a:pt x="137" y="165"/>
                      </a:cubicBezTo>
                      <a:cubicBezTo>
                        <a:pt x="161" y="173"/>
                        <a:pt x="210" y="182"/>
                        <a:pt x="256" y="142"/>
                      </a:cubicBezTo>
                      <a:cubicBezTo>
                        <a:pt x="270" y="154"/>
                        <a:pt x="284" y="162"/>
                        <a:pt x="298" y="166"/>
                      </a:cubicBezTo>
                      <a:close/>
                      <a:moveTo>
                        <a:pt x="323" y="171"/>
                      </a:moveTo>
                      <a:cubicBezTo>
                        <a:pt x="177" y="317"/>
                        <a:pt x="177" y="317"/>
                        <a:pt x="177" y="317"/>
                      </a:cubicBezTo>
                      <a:cubicBezTo>
                        <a:pt x="180" y="322"/>
                        <a:pt x="184" y="326"/>
                        <a:pt x="187" y="331"/>
                      </a:cubicBezTo>
                      <a:cubicBezTo>
                        <a:pt x="347" y="171"/>
                        <a:pt x="347" y="171"/>
                        <a:pt x="347" y="171"/>
                      </a:cubicBezTo>
                      <a:cubicBezTo>
                        <a:pt x="339" y="172"/>
                        <a:pt x="331" y="172"/>
                        <a:pt x="323" y="171"/>
                      </a:cubicBezTo>
                      <a:close/>
                      <a:moveTo>
                        <a:pt x="512" y="256"/>
                      </a:moveTo>
                      <a:cubicBezTo>
                        <a:pt x="512" y="397"/>
                        <a:pt x="397" y="512"/>
                        <a:pt x="256" y="512"/>
                      </a:cubicBezTo>
                      <a:cubicBezTo>
                        <a:pt x="114" y="512"/>
                        <a:pt x="0" y="397"/>
                        <a:pt x="0" y="256"/>
                      </a:cubicBezTo>
                      <a:cubicBezTo>
                        <a:pt x="0" y="114"/>
                        <a:pt x="114" y="0"/>
                        <a:pt x="256" y="0"/>
                      </a:cubicBezTo>
                      <a:cubicBezTo>
                        <a:pt x="397" y="0"/>
                        <a:pt x="512" y="114"/>
                        <a:pt x="512" y="256"/>
                      </a:cubicBezTo>
                      <a:close/>
                      <a:moveTo>
                        <a:pt x="394" y="148"/>
                      </a:moveTo>
                      <a:cubicBezTo>
                        <a:pt x="394" y="144"/>
                        <a:pt x="392" y="141"/>
                        <a:pt x="388" y="139"/>
                      </a:cubicBezTo>
                      <a:cubicBezTo>
                        <a:pt x="385" y="138"/>
                        <a:pt x="381" y="138"/>
                        <a:pt x="378" y="140"/>
                      </a:cubicBezTo>
                      <a:cubicBezTo>
                        <a:pt x="378" y="140"/>
                        <a:pt x="317" y="174"/>
                        <a:pt x="263" y="120"/>
                      </a:cubicBezTo>
                      <a:cubicBezTo>
                        <a:pt x="259" y="116"/>
                        <a:pt x="252" y="116"/>
                        <a:pt x="248" y="120"/>
                      </a:cubicBezTo>
                      <a:cubicBezTo>
                        <a:pt x="195" y="174"/>
                        <a:pt x="135" y="141"/>
                        <a:pt x="133" y="140"/>
                      </a:cubicBezTo>
                      <a:cubicBezTo>
                        <a:pt x="130" y="138"/>
                        <a:pt x="126" y="138"/>
                        <a:pt x="123" y="139"/>
                      </a:cubicBezTo>
                      <a:cubicBezTo>
                        <a:pt x="120" y="141"/>
                        <a:pt x="117" y="144"/>
                        <a:pt x="117" y="148"/>
                      </a:cubicBezTo>
                      <a:cubicBezTo>
                        <a:pt x="95" y="332"/>
                        <a:pt x="249" y="414"/>
                        <a:pt x="251" y="414"/>
                      </a:cubicBezTo>
                      <a:cubicBezTo>
                        <a:pt x="251" y="415"/>
                        <a:pt x="252" y="415"/>
                        <a:pt x="252" y="415"/>
                      </a:cubicBezTo>
                      <a:cubicBezTo>
                        <a:pt x="252" y="415"/>
                        <a:pt x="253" y="415"/>
                        <a:pt x="253" y="415"/>
                      </a:cubicBezTo>
                      <a:cubicBezTo>
                        <a:pt x="254" y="416"/>
                        <a:pt x="255" y="416"/>
                        <a:pt x="256" y="416"/>
                      </a:cubicBezTo>
                      <a:cubicBezTo>
                        <a:pt x="256" y="416"/>
                        <a:pt x="256" y="416"/>
                        <a:pt x="256" y="416"/>
                      </a:cubicBezTo>
                      <a:cubicBezTo>
                        <a:pt x="256" y="416"/>
                        <a:pt x="256" y="416"/>
                        <a:pt x="256" y="416"/>
                      </a:cubicBezTo>
                      <a:cubicBezTo>
                        <a:pt x="257" y="416"/>
                        <a:pt x="257" y="416"/>
                        <a:pt x="258" y="415"/>
                      </a:cubicBezTo>
                      <a:cubicBezTo>
                        <a:pt x="259" y="415"/>
                        <a:pt x="259" y="415"/>
                        <a:pt x="259" y="415"/>
                      </a:cubicBezTo>
                      <a:cubicBezTo>
                        <a:pt x="260" y="415"/>
                        <a:pt x="260" y="415"/>
                        <a:pt x="261" y="414"/>
                      </a:cubicBezTo>
                      <a:cubicBezTo>
                        <a:pt x="262" y="414"/>
                        <a:pt x="416" y="332"/>
                        <a:pt x="394" y="148"/>
                      </a:cubicBezTo>
                      <a:close/>
                      <a:moveTo>
                        <a:pt x="201" y="347"/>
                      </a:moveTo>
                      <a:cubicBezTo>
                        <a:pt x="224" y="372"/>
                        <a:pt x="246" y="387"/>
                        <a:pt x="256" y="393"/>
                      </a:cubicBezTo>
                      <a:cubicBezTo>
                        <a:pt x="280" y="379"/>
                        <a:pt x="380" y="311"/>
                        <a:pt x="375" y="173"/>
                      </a:cubicBezTo>
                      <a:lnTo>
                        <a:pt x="201" y="34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 dirty="0"/>
                </a:p>
              </p:txBody>
            </p:sp>
            <p:sp>
              <p:nvSpPr>
                <p:cNvPr id="70" name="Freeform 500">
                  <a:extLst>
                    <a:ext uri="{FF2B5EF4-FFF2-40B4-BE49-F238E27FC236}">
                      <a16:creationId xmlns:a16="http://schemas.microsoft.com/office/drawing/2014/main" id="{98605F78-282A-4525-9927-1D908FC368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93428" y="2648903"/>
                  <a:ext cx="247375" cy="288160"/>
                </a:xfrm>
                <a:custGeom>
                  <a:avLst/>
                  <a:gdLst>
                    <a:gd name="T0" fmla="*/ 0 w 261"/>
                    <a:gd name="T1" fmla="*/ 214 h 214"/>
                    <a:gd name="T2" fmla="*/ 261 w 261"/>
                    <a:gd name="T3" fmla="*/ 214 h 214"/>
                    <a:gd name="T4" fmla="*/ 131 w 261"/>
                    <a:gd name="T5" fmla="*/ 0 h 214"/>
                    <a:gd name="T6" fmla="*/ 0 w 261"/>
                    <a:gd name="T7" fmla="*/ 214 h 214"/>
                    <a:gd name="T8" fmla="*/ 131 w 261"/>
                    <a:gd name="T9" fmla="*/ 192 h 214"/>
                    <a:gd name="T10" fmla="*/ 120 w 261"/>
                    <a:gd name="T11" fmla="*/ 182 h 214"/>
                    <a:gd name="T12" fmla="*/ 131 w 261"/>
                    <a:gd name="T13" fmla="*/ 171 h 214"/>
                    <a:gd name="T14" fmla="*/ 141 w 261"/>
                    <a:gd name="T15" fmla="*/ 182 h 214"/>
                    <a:gd name="T16" fmla="*/ 131 w 261"/>
                    <a:gd name="T17" fmla="*/ 192 h 214"/>
                    <a:gd name="T18" fmla="*/ 141 w 261"/>
                    <a:gd name="T19" fmla="*/ 64 h 214"/>
                    <a:gd name="T20" fmla="*/ 141 w 261"/>
                    <a:gd name="T21" fmla="*/ 139 h 214"/>
                    <a:gd name="T22" fmla="*/ 131 w 261"/>
                    <a:gd name="T23" fmla="*/ 150 h 214"/>
                    <a:gd name="T24" fmla="*/ 120 w 261"/>
                    <a:gd name="T25" fmla="*/ 139 h 214"/>
                    <a:gd name="T26" fmla="*/ 120 w 261"/>
                    <a:gd name="T27" fmla="*/ 64 h 214"/>
                    <a:gd name="T28" fmla="*/ 131 w 261"/>
                    <a:gd name="T29" fmla="*/ 54 h 214"/>
                    <a:gd name="T30" fmla="*/ 141 w 261"/>
                    <a:gd name="T31" fmla="*/ 6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61" h="214">
                      <a:moveTo>
                        <a:pt x="0" y="214"/>
                      </a:moveTo>
                      <a:cubicBezTo>
                        <a:pt x="261" y="214"/>
                        <a:pt x="261" y="214"/>
                        <a:pt x="261" y="214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lnTo>
                        <a:pt x="0" y="214"/>
                      </a:lnTo>
                      <a:close/>
                      <a:moveTo>
                        <a:pt x="131" y="192"/>
                      </a:moveTo>
                      <a:cubicBezTo>
                        <a:pt x="125" y="192"/>
                        <a:pt x="120" y="188"/>
                        <a:pt x="120" y="182"/>
                      </a:cubicBezTo>
                      <a:cubicBezTo>
                        <a:pt x="120" y="176"/>
                        <a:pt x="125" y="171"/>
                        <a:pt x="131" y="171"/>
                      </a:cubicBezTo>
                      <a:cubicBezTo>
                        <a:pt x="137" y="171"/>
                        <a:pt x="141" y="176"/>
                        <a:pt x="141" y="182"/>
                      </a:cubicBezTo>
                      <a:cubicBezTo>
                        <a:pt x="141" y="188"/>
                        <a:pt x="137" y="192"/>
                        <a:pt x="131" y="192"/>
                      </a:cubicBezTo>
                      <a:close/>
                      <a:moveTo>
                        <a:pt x="141" y="64"/>
                      </a:moveTo>
                      <a:cubicBezTo>
                        <a:pt x="141" y="139"/>
                        <a:pt x="141" y="139"/>
                        <a:pt x="141" y="139"/>
                      </a:cubicBezTo>
                      <a:cubicBezTo>
                        <a:pt x="141" y="145"/>
                        <a:pt x="137" y="150"/>
                        <a:pt x="131" y="150"/>
                      </a:cubicBezTo>
                      <a:cubicBezTo>
                        <a:pt x="125" y="150"/>
                        <a:pt x="120" y="145"/>
                        <a:pt x="120" y="139"/>
                      </a:cubicBezTo>
                      <a:cubicBezTo>
                        <a:pt x="120" y="64"/>
                        <a:pt x="120" y="64"/>
                        <a:pt x="120" y="64"/>
                      </a:cubicBezTo>
                      <a:cubicBezTo>
                        <a:pt x="120" y="58"/>
                        <a:pt x="125" y="54"/>
                        <a:pt x="131" y="54"/>
                      </a:cubicBezTo>
                      <a:cubicBezTo>
                        <a:pt x="137" y="54"/>
                        <a:pt x="141" y="58"/>
                        <a:pt x="141" y="6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00" dirty="0"/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2DC22545-DB48-428A-91CB-F7AE67408533}"/>
                    </a:ext>
                  </a:extLst>
                </p:cNvPr>
                <p:cNvSpPr/>
                <p:nvPr/>
              </p:nvSpPr>
              <p:spPr>
                <a:xfrm>
                  <a:off x="2868714" y="5727866"/>
                  <a:ext cx="4284904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Laws such as GDPR, HIPAA and PCI-DSS require that companies have commensurate security tools in place. Noncompliance could result in severe fines.</a:t>
                  </a: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D3D499A-97C6-4D79-82F7-87B13B67A35F}"/>
                  </a:ext>
                </a:extLst>
              </p:cNvPr>
              <p:cNvGrpSpPr/>
              <p:nvPr/>
            </p:nvGrpSpPr>
            <p:grpSpPr>
              <a:xfrm>
                <a:off x="206036" y="5589039"/>
                <a:ext cx="11833561" cy="1008256"/>
                <a:chOff x="206036" y="5780231"/>
                <a:chExt cx="11833561" cy="1008256"/>
              </a:xfrm>
            </p:grpSpPr>
            <p:sp>
              <p:nvSpPr>
                <p:cNvPr id="38" name="Pentagon 12">
                  <a:extLst>
                    <a:ext uri="{FF2B5EF4-FFF2-40B4-BE49-F238E27FC236}">
                      <a16:creationId xmlns:a16="http://schemas.microsoft.com/office/drawing/2014/main" id="{20BA09CD-96B9-46A5-AB3B-D62CFAD8B867}"/>
                    </a:ext>
                  </a:extLst>
                </p:cNvPr>
                <p:cNvSpPr/>
                <p:nvPr/>
              </p:nvSpPr>
              <p:spPr>
                <a:xfrm flipH="1">
                  <a:off x="2772833" y="5780231"/>
                  <a:ext cx="9266764" cy="976245"/>
                </a:xfrm>
                <a:custGeom>
                  <a:avLst/>
                  <a:gdLst>
                    <a:gd name="connsiteX0" fmla="*/ 0 w 3055620"/>
                    <a:gd name="connsiteY0" fmla="*/ 0 h 833437"/>
                    <a:gd name="connsiteX1" fmla="*/ 2433159 w 3055620"/>
                    <a:gd name="connsiteY1" fmla="*/ 0 h 833437"/>
                    <a:gd name="connsiteX2" fmla="*/ 3055620 w 3055620"/>
                    <a:gd name="connsiteY2" fmla="*/ 416719 h 833437"/>
                    <a:gd name="connsiteX3" fmla="*/ 2433159 w 3055620"/>
                    <a:gd name="connsiteY3" fmla="*/ 833437 h 833437"/>
                    <a:gd name="connsiteX4" fmla="*/ 0 w 3055620"/>
                    <a:gd name="connsiteY4" fmla="*/ 833437 h 833437"/>
                    <a:gd name="connsiteX5" fmla="*/ 0 w 3055620"/>
                    <a:gd name="connsiteY5" fmla="*/ 0 h 833437"/>
                    <a:gd name="connsiteX0" fmla="*/ 0 w 3055620"/>
                    <a:gd name="connsiteY0" fmla="*/ 0 h 833437"/>
                    <a:gd name="connsiteX1" fmla="*/ 2433159 w 3055620"/>
                    <a:gd name="connsiteY1" fmla="*/ 0 h 833437"/>
                    <a:gd name="connsiteX2" fmla="*/ 3055620 w 3055620"/>
                    <a:gd name="connsiteY2" fmla="*/ 416719 h 833437"/>
                    <a:gd name="connsiteX3" fmla="*/ 2433159 w 3055620"/>
                    <a:gd name="connsiteY3" fmla="*/ 833437 h 833437"/>
                    <a:gd name="connsiteX4" fmla="*/ 0 w 3055620"/>
                    <a:gd name="connsiteY4" fmla="*/ 833437 h 833437"/>
                    <a:gd name="connsiteX5" fmla="*/ 0 w 3055620"/>
                    <a:gd name="connsiteY5" fmla="*/ 0 h 833437"/>
                    <a:gd name="connsiteX0" fmla="*/ 0 w 3055620"/>
                    <a:gd name="connsiteY0" fmla="*/ 0 h 833437"/>
                    <a:gd name="connsiteX1" fmla="*/ 2433159 w 3055620"/>
                    <a:gd name="connsiteY1" fmla="*/ 0 h 833437"/>
                    <a:gd name="connsiteX2" fmla="*/ 3055620 w 3055620"/>
                    <a:gd name="connsiteY2" fmla="*/ 416719 h 833437"/>
                    <a:gd name="connsiteX3" fmla="*/ 2433159 w 3055620"/>
                    <a:gd name="connsiteY3" fmla="*/ 833437 h 833437"/>
                    <a:gd name="connsiteX4" fmla="*/ 0 w 3055620"/>
                    <a:gd name="connsiteY4" fmla="*/ 833437 h 833437"/>
                    <a:gd name="connsiteX5" fmla="*/ 0 w 3055620"/>
                    <a:gd name="connsiteY5" fmla="*/ 0 h 833437"/>
                    <a:gd name="connsiteX0" fmla="*/ 0 w 3055620"/>
                    <a:gd name="connsiteY0" fmla="*/ 0 h 833437"/>
                    <a:gd name="connsiteX1" fmla="*/ 2433159 w 3055620"/>
                    <a:gd name="connsiteY1" fmla="*/ 0 h 833437"/>
                    <a:gd name="connsiteX2" fmla="*/ 3055620 w 3055620"/>
                    <a:gd name="connsiteY2" fmla="*/ 416719 h 833437"/>
                    <a:gd name="connsiteX3" fmla="*/ 2433159 w 3055620"/>
                    <a:gd name="connsiteY3" fmla="*/ 833437 h 833437"/>
                    <a:gd name="connsiteX4" fmla="*/ 0 w 3055620"/>
                    <a:gd name="connsiteY4" fmla="*/ 833437 h 833437"/>
                    <a:gd name="connsiteX5" fmla="*/ 0 w 3055620"/>
                    <a:gd name="connsiteY5" fmla="*/ 0 h 833437"/>
                    <a:gd name="connsiteX0" fmla="*/ 0 w 3215640"/>
                    <a:gd name="connsiteY0" fmla="*/ 0 h 833437"/>
                    <a:gd name="connsiteX1" fmla="*/ 2433159 w 3215640"/>
                    <a:gd name="connsiteY1" fmla="*/ 0 h 833437"/>
                    <a:gd name="connsiteX2" fmla="*/ 3215640 w 3215640"/>
                    <a:gd name="connsiteY2" fmla="*/ 531019 h 833437"/>
                    <a:gd name="connsiteX3" fmla="*/ 2433159 w 3215640"/>
                    <a:gd name="connsiteY3" fmla="*/ 833437 h 833437"/>
                    <a:gd name="connsiteX4" fmla="*/ 0 w 3215640"/>
                    <a:gd name="connsiteY4" fmla="*/ 833437 h 833437"/>
                    <a:gd name="connsiteX5" fmla="*/ 0 w 3215640"/>
                    <a:gd name="connsiteY5" fmla="*/ 0 h 833437"/>
                    <a:gd name="connsiteX0" fmla="*/ 0 w 3215640"/>
                    <a:gd name="connsiteY0" fmla="*/ 0 h 833437"/>
                    <a:gd name="connsiteX1" fmla="*/ 2433159 w 3215640"/>
                    <a:gd name="connsiteY1" fmla="*/ 0 h 833437"/>
                    <a:gd name="connsiteX2" fmla="*/ 3215640 w 3215640"/>
                    <a:gd name="connsiteY2" fmla="*/ 531019 h 833437"/>
                    <a:gd name="connsiteX3" fmla="*/ 2433159 w 3215640"/>
                    <a:gd name="connsiteY3" fmla="*/ 833437 h 833437"/>
                    <a:gd name="connsiteX4" fmla="*/ 0 w 3215640"/>
                    <a:gd name="connsiteY4" fmla="*/ 833437 h 833437"/>
                    <a:gd name="connsiteX5" fmla="*/ 0 w 3215640"/>
                    <a:gd name="connsiteY5" fmla="*/ 0 h 833437"/>
                    <a:gd name="connsiteX0" fmla="*/ 0 w 3234548"/>
                    <a:gd name="connsiteY0" fmla="*/ 0 h 833437"/>
                    <a:gd name="connsiteX1" fmla="*/ 2433159 w 3234548"/>
                    <a:gd name="connsiteY1" fmla="*/ 0 h 833437"/>
                    <a:gd name="connsiteX2" fmla="*/ 3215640 w 3234548"/>
                    <a:gd name="connsiteY2" fmla="*/ 531019 h 833437"/>
                    <a:gd name="connsiteX3" fmla="*/ 2946082 w 3234548"/>
                    <a:gd name="connsiteY3" fmla="*/ 668337 h 833437"/>
                    <a:gd name="connsiteX4" fmla="*/ 2433159 w 3234548"/>
                    <a:gd name="connsiteY4" fmla="*/ 833437 h 833437"/>
                    <a:gd name="connsiteX5" fmla="*/ 0 w 3234548"/>
                    <a:gd name="connsiteY5" fmla="*/ 833437 h 833437"/>
                    <a:gd name="connsiteX6" fmla="*/ 0 w 3234548"/>
                    <a:gd name="connsiteY6" fmla="*/ 0 h 833437"/>
                    <a:gd name="connsiteX0" fmla="*/ 0 w 3243981"/>
                    <a:gd name="connsiteY0" fmla="*/ 0 h 833437"/>
                    <a:gd name="connsiteX1" fmla="*/ 2433159 w 3243981"/>
                    <a:gd name="connsiteY1" fmla="*/ 0 h 833437"/>
                    <a:gd name="connsiteX2" fmla="*/ 3215640 w 3243981"/>
                    <a:gd name="connsiteY2" fmla="*/ 531019 h 833437"/>
                    <a:gd name="connsiteX3" fmla="*/ 3047682 w 3243981"/>
                    <a:gd name="connsiteY3" fmla="*/ 528637 h 833437"/>
                    <a:gd name="connsiteX4" fmla="*/ 2433159 w 3243981"/>
                    <a:gd name="connsiteY4" fmla="*/ 833437 h 833437"/>
                    <a:gd name="connsiteX5" fmla="*/ 0 w 3243981"/>
                    <a:gd name="connsiteY5" fmla="*/ 833437 h 833437"/>
                    <a:gd name="connsiteX6" fmla="*/ 0 w 3243981"/>
                    <a:gd name="connsiteY6" fmla="*/ 0 h 833437"/>
                    <a:gd name="connsiteX0" fmla="*/ 0 w 3233439"/>
                    <a:gd name="connsiteY0" fmla="*/ 0 h 833437"/>
                    <a:gd name="connsiteX1" fmla="*/ 2433159 w 3233439"/>
                    <a:gd name="connsiteY1" fmla="*/ 0 h 833437"/>
                    <a:gd name="connsiteX2" fmla="*/ 3215640 w 3233439"/>
                    <a:gd name="connsiteY2" fmla="*/ 531019 h 833437"/>
                    <a:gd name="connsiteX3" fmla="*/ 3047682 w 3233439"/>
                    <a:gd name="connsiteY3" fmla="*/ 528637 h 833437"/>
                    <a:gd name="connsiteX4" fmla="*/ 2433159 w 3233439"/>
                    <a:gd name="connsiteY4" fmla="*/ 833437 h 833437"/>
                    <a:gd name="connsiteX5" fmla="*/ 0 w 3233439"/>
                    <a:gd name="connsiteY5" fmla="*/ 833437 h 833437"/>
                    <a:gd name="connsiteX6" fmla="*/ 0 w 3233439"/>
                    <a:gd name="connsiteY6" fmla="*/ 0 h 833437"/>
                    <a:gd name="connsiteX0" fmla="*/ 0 w 3215999"/>
                    <a:gd name="connsiteY0" fmla="*/ 0 h 833437"/>
                    <a:gd name="connsiteX1" fmla="*/ 2433159 w 3215999"/>
                    <a:gd name="connsiteY1" fmla="*/ 0 h 833437"/>
                    <a:gd name="connsiteX2" fmla="*/ 3215640 w 3215999"/>
                    <a:gd name="connsiteY2" fmla="*/ 531019 h 833437"/>
                    <a:gd name="connsiteX3" fmla="*/ 3047682 w 3215999"/>
                    <a:gd name="connsiteY3" fmla="*/ 528637 h 833437"/>
                    <a:gd name="connsiteX4" fmla="*/ 2433159 w 3215999"/>
                    <a:gd name="connsiteY4" fmla="*/ 833437 h 833437"/>
                    <a:gd name="connsiteX5" fmla="*/ 0 w 3215999"/>
                    <a:gd name="connsiteY5" fmla="*/ 833437 h 833437"/>
                    <a:gd name="connsiteX6" fmla="*/ 0 w 3215999"/>
                    <a:gd name="connsiteY6" fmla="*/ 0 h 833437"/>
                    <a:gd name="connsiteX0" fmla="*/ 0 w 3336505"/>
                    <a:gd name="connsiteY0" fmla="*/ 0 h 833437"/>
                    <a:gd name="connsiteX1" fmla="*/ 2433159 w 3336505"/>
                    <a:gd name="connsiteY1" fmla="*/ 0 h 833437"/>
                    <a:gd name="connsiteX2" fmla="*/ 3336290 w 3336505"/>
                    <a:gd name="connsiteY2" fmla="*/ 632619 h 833437"/>
                    <a:gd name="connsiteX3" fmla="*/ 3047682 w 3336505"/>
                    <a:gd name="connsiteY3" fmla="*/ 528637 h 833437"/>
                    <a:gd name="connsiteX4" fmla="*/ 2433159 w 3336505"/>
                    <a:gd name="connsiteY4" fmla="*/ 833437 h 833437"/>
                    <a:gd name="connsiteX5" fmla="*/ 0 w 3336505"/>
                    <a:gd name="connsiteY5" fmla="*/ 833437 h 833437"/>
                    <a:gd name="connsiteX6" fmla="*/ 0 w 3336505"/>
                    <a:gd name="connsiteY6" fmla="*/ 0 h 833437"/>
                    <a:gd name="connsiteX0" fmla="*/ 0 w 3336505"/>
                    <a:gd name="connsiteY0" fmla="*/ 0 h 833437"/>
                    <a:gd name="connsiteX1" fmla="*/ 2433159 w 3336505"/>
                    <a:gd name="connsiteY1" fmla="*/ 0 h 833437"/>
                    <a:gd name="connsiteX2" fmla="*/ 3336290 w 3336505"/>
                    <a:gd name="connsiteY2" fmla="*/ 632619 h 833437"/>
                    <a:gd name="connsiteX3" fmla="*/ 3047682 w 3336505"/>
                    <a:gd name="connsiteY3" fmla="*/ 528637 h 833437"/>
                    <a:gd name="connsiteX4" fmla="*/ 2433159 w 3336505"/>
                    <a:gd name="connsiteY4" fmla="*/ 833437 h 833437"/>
                    <a:gd name="connsiteX5" fmla="*/ 0 w 3336505"/>
                    <a:gd name="connsiteY5" fmla="*/ 833437 h 833437"/>
                    <a:gd name="connsiteX6" fmla="*/ 0 w 3336505"/>
                    <a:gd name="connsiteY6" fmla="*/ 0 h 833437"/>
                    <a:gd name="connsiteX0" fmla="*/ 0 w 3336505"/>
                    <a:gd name="connsiteY0" fmla="*/ 0 h 833437"/>
                    <a:gd name="connsiteX1" fmla="*/ 2433159 w 3336505"/>
                    <a:gd name="connsiteY1" fmla="*/ 0 h 833437"/>
                    <a:gd name="connsiteX2" fmla="*/ 3336290 w 3336505"/>
                    <a:gd name="connsiteY2" fmla="*/ 632619 h 833437"/>
                    <a:gd name="connsiteX3" fmla="*/ 3047682 w 3336505"/>
                    <a:gd name="connsiteY3" fmla="*/ 528637 h 833437"/>
                    <a:gd name="connsiteX4" fmla="*/ 2433159 w 3336505"/>
                    <a:gd name="connsiteY4" fmla="*/ 833437 h 833437"/>
                    <a:gd name="connsiteX5" fmla="*/ 0 w 3336505"/>
                    <a:gd name="connsiteY5" fmla="*/ 833437 h 833437"/>
                    <a:gd name="connsiteX6" fmla="*/ 0 w 3336505"/>
                    <a:gd name="connsiteY6" fmla="*/ 0 h 833437"/>
                    <a:gd name="connsiteX0" fmla="*/ 0 w 3336509"/>
                    <a:gd name="connsiteY0" fmla="*/ 0 h 833437"/>
                    <a:gd name="connsiteX1" fmla="*/ 2433159 w 3336509"/>
                    <a:gd name="connsiteY1" fmla="*/ 0 h 833437"/>
                    <a:gd name="connsiteX2" fmla="*/ 3336290 w 3336509"/>
                    <a:gd name="connsiteY2" fmla="*/ 632619 h 833437"/>
                    <a:gd name="connsiteX3" fmla="*/ 3054032 w 3336509"/>
                    <a:gd name="connsiteY3" fmla="*/ 522287 h 833437"/>
                    <a:gd name="connsiteX4" fmla="*/ 2433159 w 3336509"/>
                    <a:gd name="connsiteY4" fmla="*/ 833437 h 833437"/>
                    <a:gd name="connsiteX5" fmla="*/ 0 w 3336509"/>
                    <a:gd name="connsiteY5" fmla="*/ 833437 h 833437"/>
                    <a:gd name="connsiteX6" fmla="*/ 0 w 3336509"/>
                    <a:gd name="connsiteY6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336290 w 3336536"/>
                    <a:gd name="connsiteY2" fmla="*/ 632619 h 833437"/>
                    <a:gd name="connsiteX3" fmla="*/ 3054032 w 3336536"/>
                    <a:gd name="connsiteY3" fmla="*/ 522287 h 833437"/>
                    <a:gd name="connsiteX4" fmla="*/ 2433159 w 3336536"/>
                    <a:gd name="connsiteY4" fmla="*/ 833437 h 833437"/>
                    <a:gd name="connsiteX5" fmla="*/ 0 w 3336536"/>
                    <a:gd name="connsiteY5" fmla="*/ 833437 h 833437"/>
                    <a:gd name="connsiteX6" fmla="*/ 0 w 3336536"/>
                    <a:gd name="connsiteY6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336290 w 3336536"/>
                    <a:gd name="connsiteY2" fmla="*/ 632619 h 833437"/>
                    <a:gd name="connsiteX3" fmla="*/ 3054032 w 3336536"/>
                    <a:gd name="connsiteY3" fmla="*/ 522287 h 833437"/>
                    <a:gd name="connsiteX4" fmla="*/ 2433159 w 3336536"/>
                    <a:gd name="connsiteY4" fmla="*/ 833437 h 833437"/>
                    <a:gd name="connsiteX5" fmla="*/ 0 w 3336536"/>
                    <a:gd name="connsiteY5" fmla="*/ 833437 h 833437"/>
                    <a:gd name="connsiteX6" fmla="*/ 0 w 3336536"/>
                    <a:gd name="connsiteY6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047681 w 3336536"/>
                    <a:gd name="connsiteY2" fmla="*/ 414337 h 833437"/>
                    <a:gd name="connsiteX3" fmla="*/ 3336290 w 3336536"/>
                    <a:gd name="connsiteY3" fmla="*/ 632619 h 833437"/>
                    <a:gd name="connsiteX4" fmla="*/ 3054032 w 3336536"/>
                    <a:gd name="connsiteY4" fmla="*/ 522287 h 833437"/>
                    <a:gd name="connsiteX5" fmla="*/ 2433159 w 3336536"/>
                    <a:gd name="connsiteY5" fmla="*/ 833437 h 833437"/>
                    <a:gd name="connsiteX6" fmla="*/ 0 w 3336536"/>
                    <a:gd name="connsiteY6" fmla="*/ 833437 h 833437"/>
                    <a:gd name="connsiteX7" fmla="*/ 0 w 3336536"/>
                    <a:gd name="connsiteY7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047681 w 3336536"/>
                    <a:gd name="connsiteY2" fmla="*/ 414337 h 833437"/>
                    <a:gd name="connsiteX3" fmla="*/ 3336290 w 3336536"/>
                    <a:gd name="connsiteY3" fmla="*/ 632619 h 833437"/>
                    <a:gd name="connsiteX4" fmla="*/ 3054032 w 3336536"/>
                    <a:gd name="connsiteY4" fmla="*/ 522287 h 833437"/>
                    <a:gd name="connsiteX5" fmla="*/ 2433159 w 3336536"/>
                    <a:gd name="connsiteY5" fmla="*/ 833437 h 833437"/>
                    <a:gd name="connsiteX6" fmla="*/ 0 w 3336536"/>
                    <a:gd name="connsiteY6" fmla="*/ 833437 h 833437"/>
                    <a:gd name="connsiteX7" fmla="*/ 0 w 3336536"/>
                    <a:gd name="connsiteY7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047681 w 3336536"/>
                    <a:gd name="connsiteY2" fmla="*/ 414337 h 833437"/>
                    <a:gd name="connsiteX3" fmla="*/ 3336290 w 3336536"/>
                    <a:gd name="connsiteY3" fmla="*/ 645319 h 833437"/>
                    <a:gd name="connsiteX4" fmla="*/ 3054032 w 3336536"/>
                    <a:gd name="connsiteY4" fmla="*/ 522287 h 833437"/>
                    <a:gd name="connsiteX5" fmla="*/ 2433159 w 3336536"/>
                    <a:gd name="connsiteY5" fmla="*/ 833437 h 833437"/>
                    <a:gd name="connsiteX6" fmla="*/ 0 w 3336536"/>
                    <a:gd name="connsiteY6" fmla="*/ 833437 h 833437"/>
                    <a:gd name="connsiteX7" fmla="*/ 0 w 3336536"/>
                    <a:gd name="connsiteY7" fmla="*/ 0 h 833437"/>
                    <a:gd name="connsiteX0" fmla="*/ 0 w 3336536"/>
                    <a:gd name="connsiteY0" fmla="*/ 0 h 833437"/>
                    <a:gd name="connsiteX1" fmla="*/ 2433159 w 3336536"/>
                    <a:gd name="connsiteY1" fmla="*/ 0 h 833437"/>
                    <a:gd name="connsiteX2" fmla="*/ 3047681 w 3336536"/>
                    <a:gd name="connsiteY2" fmla="*/ 414337 h 833437"/>
                    <a:gd name="connsiteX3" fmla="*/ 3336290 w 3336536"/>
                    <a:gd name="connsiteY3" fmla="*/ 645319 h 833437"/>
                    <a:gd name="connsiteX4" fmla="*/ 3054032 w 3336536"/>
                    <a:gd name="connsiteY4" fmla="*/ 522287 h 833437"/>
                    <a:gd name="connsiteX5" fmla="*/ 2433159 w 3336536"/>
                    <a:gd name="connsiteY5" fmla="*/ 833437 h 833437"/>
                    <a:gd name="connsiteX6" fmla="*/ 0 w 3336536"/>
                    <a:gd name="connsiteY6" fmla="*/ 833437 h 833437"/>
                    <a:gd name="connsiteX7" fmla="*/ 0 w 3336536"/>
                    <a:gd name="connsiteY7" fmla="*/ 0 h 833437"/>
                    <a:gd name="connsiteX0" fmla="*/ 0 w 3336594"/>
                    <a:gd name="connsiteY0" fmla="*/ 0 h 833437"/>
                    <a:gd name="connsiteX1" fmla="*/ 2433159 w 3336594"/>
                    <a:gd name="connsiteY1" fmla="*/ 0 h 833437"/>
                    <a:gd name="connsiteX2" fmla="*/ 3047681 w 3336594"/>
                    <a:gd name="connsiteY2" fmla="*/ 414337 h 833437"/>
                    <a:gd name="connsiteX3" fmla="*/ 3336290 w 3336594"/>
                    <a:gd name="connsiteY3" fmla="*/ 645319 h 833437"/>
                    <a:gd name="connsiteX4" fmla="*/ 3054032 w 3336594"/>
                    <a:gd name="connsiteY4" fmla="*/ 522287 h 833437"/>
                    <a:gd name="connsiteX5" fmla="*/ 2433159 w 3336594"/>
                    <a:gd name="connsiteY5" fmla="*/ 833437 h 833437"/>
                    <a:gd name="connsiteX6" fmla="*/ 0 w 3336594"/>
                    <a:gd name="connsiteY6" fmla="*/ 833437 h 833437"/>
                    <a:gd name="connsiteX7" fmla="*/ 0 w 3336594"/>
                    <a:gd name="connsiteY7" fmla="*/ 0 h 833437"/>
                    <a:gd name="connsiteX0" fmla="*/ 0 w 3336594"/>
                    <a:gd name="connsiteY0" fmla="*/ 0 h 833437"/>
                    <a:gd name="connsiteX1" fmla="*/ 2433159 w 3336594"/>
                    <a:gd name="connsiteY1" fmla="*/ 0 h 833437"/>
                    <a:gd name="connsiteX2" fmla="*/ 3047681 w 3336594"/>
                    <a:gd name="connsiteY2" fmla="*/ 414337 h 833437"/>
                    <a:gd name="connsiteX3" fmla="*/ 3336290 w 3336594"/>
                    <a:gd name="connsiteY3" fmla="*/ 645319 h 833437"/>
                    <a:gd name="connsiteX4" fmla="*/ 3054032 w 3336594"/>
                    <a:gd name="connsiteY4" fmla="*/ 522287 h 833437"/>
                    <a:gd name="connsiteX5" fmla="*/ 2433159 w 3336594"/>
                    <a:gd name="connsiteY5" fmla="*/ 833437 h 833437"/>
                    <a:gd name="connsiteX6" fmla="*/ 0 w 3336594"/>
                    <a:gd name="connsiteY6" fmla="*/ 833437 h 833437"/>
                    <a:gd name="connsiteX7" fmla="*/ 0 w 3336594"/>
                    <a:gd name="connsiteY7" fmla="*/ 0 h 83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36594" h="833437">
                      <a:moveTo>
                        <a:pt x="0" y="0"/>
                      </a:moveTo>
                      <a:lnTo>
                        <a:pt x="2433159" y="0"/>
                      </a:lnTo>
                      <a:cubicBezTo>
                        <a:pt x="2941106" y="69056"/>
                        <a:pt x="2897159" y="308900"/>
                        <a:pt x="3047681" y="414337"/>
                      </a:cubicBezTo>
                      <a:cubicBezTo>
                        <a:pt x="3198203" y="519774"/>
                        <a:pt x="3271732" y="592403"/>
                        <a:pt x="3336290" y="645319"/>
                      </a:cubicBezTo>
                      <a:cubicBezTo>
                        <a:pt x="3345577" y="667809"/>
                        <a:pt x="3139996" y="500459"/>
                        <a:pt x="3054032" y="522287"/>
                      </a:cubicBezTo>
                      <a:cubicBezTo>
                        <a:pt x="2783919" y="598090"/>
                        <a:pt x="2924173" y="805920"/>
                        <a:pt x="2433159" y="833437"/>
                      </a:cubicBezTo>
                      <a:lnTo>
                        <a:pt x="0" y="833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9" name="Pentagon 9">
                  <a:extLst>
                    <a:ext uri="{FF2B5EF4-FFF2-40B4-BE49-F238E27FC236}">
                      <a16:creationId xmlns:a16="http://schemas.microsoft.com/office/drawing/2014/main" id="{429286EF-B248-4DAD-A2F5-D94881A3A2E2}"/>
                    </a:ext>
                  </a:extLst>
                </p:cNvPr>
                <p:cNvSpPr/>
                <p:nvPr/>
              </p:nvSpPr>
              <p:spPr>
                <a:xfrm>
                  <a:off x="206036" y="5780231"/>
                  <a:ext cx="3339443" cy="1008256"/>
                </a:xfrm>
                <a:custGeom>
                  <a:avLst/>
                  <a:gdLst>
                    <a:gd name="connsiteX0" fmla="*/ 0 w 1998662"/>
                    <a:gd name="connsiteY0" fmla="*/ 0 h 833437"/>
                    <a:gd name="connsiteX1" fmla="*/ 1330487 w 1998662"/>
                    <a:gd name="connsiteY1" fmla="*/ 0 h 833437"/>
                    <a:gd name="connsiteX2" fmla="*/ 1998662 w 1998662"/>
                    <a:gd name="connsiteY2" fmla="*/ 416719 h 833437"/>
                    <a:gd name="connsiteX3" fmla="*/ 1330487 w 1998662"/>
                    <a:gd name="connsiteY3" fmla="*/ 833437 h 833437"/>
                    <a:gd name="connsiteX4" fmla="*/ 0 w 1998662"/>
                    <a:gd name="connsiteY4" fmla="*/ 833437 h 833437"/>
                    <a:gd name="connsiteX5" fmla="*/ 0 w 1998662"/>
                    <a:gd name="connsiteY5" fmla="*/ 0 h 833437"/>
                    <a:gd name="connsiteX0" fmla="*/ 0 w 1998662"/>
                    <a:gd name="connsiteY0" fmla="*/ 0 h 833437"/>
                    <a:gd name="connsiteX1" fmla="*/ 1330487 w 1998662"/>
                    <a:gd name="connsiteY1" fmla="*/ 0 h 833437"/>
                    <a:gd name="connsiteX2" fmla="*/ 1998662 w 1998662"/>
                    <a:gd name="connsiteY2" fmla="*/ 416719 h 833437"/>
                    <a:gd name="connsiteX3" fmla="*/ 1330487 w 1998662"/>
                    <a:gd name="connsiteY3" fmla="*/ 833437 h 833437"/>
                    <a:gd name="connsiteX4" fmla="*/ 0 w 1998662"/>
                    <a:gd name="connsiteY4" fmla="*/ 833437 h 833437"/>
                    <a:gd name="connsiteX5" fmla="*/ 0 w 1998662"/>
                    <a:gd name="connsiteY5" fmla="*/ 0 h 833437"/>
                    <a:gd name="connsiteX0" fmla="*/ 0 w 1998662"/>
                    <a:gd name="connsiteY0" fmla="*/ 0 h 833437"/>
                    <a:gd name="connsiteX1" fmla="*/ 1330487 w 1998662"/>
                    <a:gd name="connsiteY1" fmla="*/ 0 h 833437"/>
                    <a:gd name="connsiteX2" fmla="*/ 1998662 w 1998662"/>
                    <a:gd name="connsiteY2" fmla="*/ 416719 h 833437"/>
                    <a:gd name="connsiteX3" fmla="*/ 1330487 w 1998662"/>
                    <a:gd name="connsiteY3" fmla="*/ 833437 h 833437"/>
                    <a:gd name="connsiteX4" fmla="*/ 0 w 1998662"/>
                    <a:gd name="connsiteY4" fmla="*/ 833437 h 833437"/>
                    <a:gd name="connsiteX5" fmla="*/ 0 w 1998662"/>
                    <a:gd name="connsiteY5" fmla="*/ 0 h 833437"/>
                    <a:gd name="connsiteX0" fmla="*/ 0 w 1998662"/>
                    <a:gd name="connsiteY0" fmla="*/ 0 h 833437"/>
                    <a:gd name="connsiteX1" fmla="*/ 1330487 w 1998662"/>
                    <a:gd name="connsiteY1" fmla="*/ 0 h 833437"/>
                    <a:gd name="connsiteX2" fmla="*/ 1998662 w 1998662"/>
                    <a:gd name="connsiteY2" fmla="*/ 416719 h 833437"/>
                    <a:gd name="connsiteX3" fmla="*/ 1330487 w 1998662"/>
                    <a:gd name="connsiteY3" fmla="*/ 833437 h 833437"/>
                    <a:gd name="connsiteX4" fmla="*/ 0 w 1998662"/>
                    <a:gd name="connsiteY4" fmla="*/ 833437 h 833437"/>
                    <a:gd name="connsiteX5" fmla="*/ 0 w 1998662"/>
                    <a:gd name="connsiteY5" fmla="*/ 0 h 833437"/>
                    <a:gd name="connsiteX0" fmla="*/ 0 w 1998662"/>
                    <a:gd name="connsiteY0" fmla="*/ 0 h 833437"/>
                    <a:gd name="connsiteX1" fmla="*/ 1330487 w 1998662"/>
                    <a:gd name="connsiteY1" fmla="*/ 0 h 833437"/>
                    <a:gd name="connsiteX2" fmla="*/ 1998662 w 1998662"/>
                    <a:gd name="connsiteY2" fmla="*/ 416719 h 833437"/>
                    <a:gd name="connsiteX3" fmla="*/ 1330487 w 1998662"/>
                    <a:gd name="connsiteY3" fmla="*/ 833437 h 833437"/>
                    <a:gd name="connsiteX4" fmla="*/ 0 w 1998662"/>
                    <a:gd name="connsiteY4" fmla="*/ 833437 h 833437"/>
                    <a:gd name="connsiteX5" fmla="*/ 0 w 1998662"/>
                    <a:gd name="connsiteY5" fmla="*/ 0 h 833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8662" h="833437">
                      <a:moveTo>
                        <a:pt x="0" y="0"/>
                      </a:moveTo>
                      <a:lnTo>
                        <a:pt x="1330487" y="0"/>
                      </a:lnTo>
                      <a:cubicBezTo>
                        <a:pt x="1576072" y="9366"/>
                        <a:pt x="1768317" y="453073"/>
                        <a:pt x="1998662" y="416719"/>
                      </a:cubicBezTo>
                      <a:cubicBezTo>
                        <a:pt x="1775937" y="555625"/>
                        <a:pt x="1614172" y="793591"/>
                        <a:pt x="1330487" y="833437"/>
                      </a:cubicBezTo>
                      <a:lnTo>
                        <a:pt x="0" y="83343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ctr">
                  <a:noAutofit/>
                </a:bodyPr>
                <a:lstStyle/>
                <a:p>
                  <a:pPr algn="ctr"/>
                  <a:endParaRPr lang="en-US" sz="14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46A5E2-18CD-4958-A8DC-CABE247B7B1B}"/>
                </a:ext>
              </a:extLst>
            </p:cNvPr>
            <p:cNvSpPr txBox="1"/>
            <p:nvPr/>
          </p:nvSpPr>
          <p:spPr>
            <a:xfrm>
              <a:off x="1268772" y="5635987"/>
              <a:ext cx="1956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Algorithmic Risk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AD78F3-079B-4D58-8426-73E5E87EA5E5}"/>
                </a:ext>
              </a:extLst>
            </p:cNvPr>
            <p:cNvSpPr txBox="1"/>
            <p:nvPr/>
          </p:nvSpPr>
          <p:spPr>
            <a:xfrm>
              <a:off x="4870832" y="5539953"/>
              <a:ext cx="61864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Reputational, operational, financial, regulatory, strategical, technological. </a:t>
              </a:r>
            </a:p>
          </p:txBody>
        </p:sp>
        <p:sp>
          <p:nvSpPr>
            <p:cNvPr id="45" name="Freeform 831">
              <a:extLst>
                <a:ext uri="{FF2B5EF4-FFF2-40B4-BE49-F238E27FC236}">
                  <a16:creationId xmlns:a16="http://schemas.microsoft.com/office/drawing/2014/main" id="{94AC6F8E-69BB-48F2-9FF3-968E529E59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65704" y="5637133"/>
              <a:ext cx="367041" cy="367041"/>
            </a:xfrm>
            <a:custGeom>
              <a:avLst/>
              <a:gdLst>
                <a:gd name="T0" fmla="*/ 213 w 512"/>
                <a:gd name="T1" fmla="*/ 298 h 512"/>
                <a:gd name="T2" fmla="*/ 298 w 512"/>
                <a:gd name="T3" fmla="*/ 213 h 512"/>
                <a:gd name="T4" fmla="*/ 160 w 512"/>
                <a:gd name="T5" fmla="*/ 160 h 512"/>
                <a:gd name="T6" fmla="*/ 352 w 512"/>
                <a:gd name="T7" fmla="*/ 352 h 512"/>
                <a:gd name="T8" fmla="*/ 160 w 512"/>
                <a:gd name="T9" fmla="*/ 160 h 512"/>
                <a:gd name="T10" fmla="*/ 202 w 512"/>
                <a:gd name="T11" fmla="*/ 320 h 512"/>
                <a:gd name="T12" fmla="*/ 320 w 512"/>
                <a:gd name="T13" fmla="*/ 309 h 512"/>
                <a:gd name="T14" fmla="*/ 309 w 512"/>
                <a:gd name="T15" fmla="*/ 192 h 512"/>
                <a:gd name="T16" fmla="*/ 192 w 512"/>
                <a:gd name="T17" fmla="*/ 202 h 512"/>
                <a:gd name="T18" fmla="*/ 512 w 512"/>
                <a:gd name="T19" fmla="*/ 256 h 512"/>
                <a:gd name="T20" fmla="*/ 0 w 512"/>
                <a:gd name="T21" fmla="*/ 256 h 512"/>
                <a:gd name="T22" fmla="*/ 512 w 512"/>
                <a:gd name="T23" fmla="*/ 256 h 512"/>
                <a:gd name="T24" fmla="*/ 373 w 512"/>
                <a:gd name="T25" fmla="*/ 224 h 512"/>
                <a:gd name="T26" fmla="*/ 416 w 512"/>
                <a:gd name="T27" fmla="*/ 213 h 512"/>
                <a:gd name="T28" fmla="*/ 373 w 512"/>
                <a:gd name="T29" fmla="*/ 202 h 512"/>
                <a:gd name="T30" fmla="*/ 362 w 512"/>
                <a:gd name="T31" fmla="*/ 138 h 512"/>
                <a:gd name="T32" fmla="*/ 309 w 512"/>
                <a:gd name="T33" fmla="*/ 106 h 512"/>
                <a:gd name="T34" fmla="*/ 288 w 512"/>
                <a:gd name="T35" fmla="*/ 106 h 512"/>
                <a:gd name="T36" fmla="*/ 266 w 512"/>
                <a:gd name="T37" fmla="*/ 138 h 512"/>
                <a:gd name="T38" fmla="*/ 256 w 512"/>
                <a:gd name="T39" fmla="*/ 96 h 512"/>
                <a:gd name="T40" fmla="*/ 245 w 512"/>
                <a:gd name="T41" fmla="*/ 138 h 512"/>
                <a:gd name="T42" fmla="*/ 224 w 512"/>
                <a:gd name="T43" fmla="*/ 106 h 512"/>
                <a:gd name="T44" fmla="*/ 202 w 512"/>
                <a:gd name="T45" fmla="*/ 106 h 512"/>
                <a:gd name="T46" fmla="*/ 149 w 512"/>
                <a:gd name="T47" fmla="*/ 138 h 512"/>
                <a:gd name="T48" fmla="*/ 138 w 512"/>
                <a:gd name="T49" fmla="*/ 202 h 512"/>
                <a:gd name="T50" fmla="*/ 96 w 512"/>
                <a:gd name="T51" fmla="*/ 213 h 512"/>
                <a:gd name="T52" fmla="*/ 138 w 512"/>
                <a:gd name="T53" fmla="*/ 224 h 512"/>
                <a:gd name="T54" fmla="*/ 106 w 512"/>
                <a:gd name="T55" fmla="*/ 245 h 512"/>
                <a:gd name="T56" fmla="*/ 106 w 512"/>
                <a:gd name="T57" fmla="*/ 266 h 512"/>
                <a:gd name="T58" fmla="*/ 138 w 512"/>
                <a:gd name="T59" fmla="*/ 288 h 512"/>
                <a:gd name="T60" fmla="*/ 96 w 512"/>
                <a:gd name="T61" fmla="*/ 298 h 512"/>
                <a:gd name="T62" fmla="*/ 138 w 512"/>
                <a:gd name="T63" fmla="*/ 309 h 512"/>
                <a:gd name="T64" fmla="*/ 149 w 512"/>
                <a:gd name="T65" fmla="*/ 373 h 512"/>
                <a:gd name="T66" fmla="*/ 202 w 512"/>
                <a:gd name="T67" fmla="*/ 405 h 512"/>
                <a:gd name="T68" fmla="*/ 224 w 512"/>
                <a:gd name="T69" fmla="*/ 405 h 512"/>
                <a:gd name="T70" fmla="*/ 245 w 512"/>
                <a:gd name="T71" fmla="*/ 373 h 512"/>
                <a:gd name="T72" fmla="*/ 256 w 512"/>
                <a:gd name="T73" fmla="*/ 416 h 512"/>
                <a:gd name="T74" fmla="*/ 266 w 512"/>
                <a:gd name="T75" fmla="*/ 373 h 512"/>
                <a:gd name="T76" fmla="*/ 288 w 512"/>
                <a:gd name="T77" fmla="*/ 405 h 512"/>
                <a:gd name="T78" fmla="*/ 309 w 512"/>
                <a:gd name="T79" fmla="*/ 405 h 512"/>
                <a:gd name="T80" fmla="*/ 362 w 512"/>
                <a:gd name="T81" fmla="*/ 373 h 512"/>
                <a:gd name="T82" fmla="*/ 373 w 512"/>
                <a:gd name="T83" fmla="*/ 309 h 512"/>
                <a:gd name="T84" fmla="*/ 416 w 512"/>
                <a:gd name="T85" fmla="*/ 298 h 512"/>
                <a:gd name="T86" fmla="*/ 373 w 512"/>
                <a:gd name="T87" fmla="*/ 288 h 512"/>
                <a:gd name="T88" fmla="*/ 405 w 512"/>
                <a:gd name="T89" fmla="*/ 266 h 512"/>
                <a:gd name="T90" fmla="*/ 405 w 512"/>
                <a:gd name="T91" fmla="*/ 245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2" h="512">
                  <a:moveTo>
                    <a:pt x="298" y="298"/>
                  </a:moveTo>
                  <a:cubicBezTo>
                    <a:pt x="213" y="298"/>
                    <a:pt x="213" y="298"/>
                    <a:pt x="213" y="298"/>
                  </a:cubicBezTo>
                  <a:cubicBezTo>
                    <a:pt x="213" y="213"/>
                    <a:pt x="213" y="213"/>
                    <a:pt x="213" y="213"/>
                  </a:cubicBezTo>
                  <a:cubicBezTo>
                    <a:pt x="298" y="213"/>
                    <a:pt x="298" y="213"/>
                    <a:pt x="298" y="213"/>
                  </a:cubicBezTo>
                  <a:lnTo>
                    <a:pt x="298" y="298"/>
                  </a:lnTo>
                  <a:close/>
                  <a:moveTo>
                    <a:pt x="160" y="160"/>
                  </a:moveTo>
                  <a:cubicBezTo>
                    <a:pt x="352" y="160"/>
                    <a:pt x="352" y="160"/>
                    <a:pt x="352" y="160"/>
                  </a:cubicBezTo>
                  <a:cubicBezTo>
                    <a:pt x="352" y="352"/>
                    <a:pt x="352" y="352"/>
                    <a:pt x="352" y="352"/>
                  </a:cubicBezTo>
                  <a:cubicBezTo>
                    <a:pt x="160" y="352"/>
                    <a:pt x="160" y="352"/>
                    <a:pt x="160" y="352"/>
                  </a:cubicBezTo>
                  <a:lnTo>
                    <a:pt x="160" y="160"/>
                  </a:lnTo>
                  <a:close/>
                  <a:moveTo>
                    <a:pt x="192" y="309"/>
                  </a:moveTo>
                  <a:cubicBezTo>
                    <a:pt x="192" y="315"/>
                    <a:pt x="196" y="320"/>
                    <a:pt x="202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15" y="320"/>
                    <a:pt x="320" y="315"/>
                    <a:pt x="320" y="309"/>
                  </a:cubicBezTo>
                  <a:cubicBezTo>
                    <a:pt x="320" y="202"/>
                    <a:pt x="320" y="202"/>
                    <a:pt x="320" y="202"/>
                  </a:cubicBezTo>
                  <a:cubicBezTo>
                    <a:pt x="320" y="196"/>
                    <a:pt x="315" y="192"/>
                    <a:pt x="309" y="192"/>
                  </a:cubicBezTo>
                  <a:cubicBezTo>
                    <a:pt x="202" y="192"/>
                    <a:pt x="202" y="192"/>
                    <a:pt x="202" y="192"/>
                  </a:cubicBezTo>
                  <a:cubicBezTo>
                    <a:pt x="196" y="192"/>
                    <a:pt x="192" y="196"/>
                    <a:pt x="192" y="202"/>
                  </a:cubicBezTo>
                  <a:lnTo>
                    <a:pt x="192" y="309"/>
                  </a:lnTo>
                  <a:close/>
                  <a:moveTo>
                    <a:pt x="512" y="256"/>
                  </a:moveTo>
                  <a:cubicBezTo>
                    <a:pt x="512" y="397"/>
                    <a:pt x="397" y="512"/>
                    <a:pt x="256" y="512"/>
                  </a:cubicBezTo>
                  <a:cubicBezTo>
                    <a:pt x="114" y="512"/>
                    <a:pt x="0" y="397"/>
                    <a:pt x="0" y="256"/>
                  </a:cubicBezTo>
                  <a:cubicBezTo>
                    <a:pt x="0" y="114"/>
                    <a:pt x="114" y="0"/>
                    <a:pt x="256" y="0"/>
                  </a:cubicBezTo>
                  <a:cubicBezTo>
                    <a:pt x="397" y="0"/>
                    <a:pt x="512" y="114"/>
                    <a:pt x="512" y="256"/>
                  </a:cubicBezTo>
                  <a:close/>
                  <a:moveTo>
                    <a:pt x="373" y="245"/>
                  </a:moveTo>
                  <a:cubicBezTo>
                    <a:pt x="373" y="224"/>
                    <a:pt x="373" y="224"/>
                    <a:pt x="373" y="224"/>
                  </a:cubicBezTo>
                  <a:cubicBezTo>
                    <a:pt x="405" y="224"/>
                    <a:pt x="405" y="224"/>
                    <a:pt x="405" y="224"/>
                  </a:cubicBezTo>
                  <a:cubicBezTo>
                    <a:pt x="411" y="224"/>
                    <a:pt x="416" y="219"/>
                    <a:pt x="416" y="213"/>
                  </a:cubicBezTo>
                  <a:cubicBezTo>
                    <a:pt x="416" y="207"/>
                    <a:pt x="411" y="202"/>
                    <a:pt x="405" y="202"/>
                  </a:cubicBezTo>
                  <a:cubicBezTo>
                    <a:pt x="373" y="202"/>
                    <a:pt x="373" y="202"/>
                    <a:pt x="373" y="202"/>
                  </a:cubicBezTo>
                  <a:cubicBezTo>
                    <a:pt x="373" y="149"/>
                    <a:pt x="373" y="149"/>
                    <a:pt x="373" y="149"/>
                  </a:cubicBezTo>
                  <a:cubicBezTo>
                    <a:pt x="373" y="143"/>
                    <a:pt x="368" y="138"/>
                    <a:pt x="362" y="138"/>
                  </a:cubicBezTo>
                  <a:cubicBezTo>
                    <a:pt x="309" y="138"/>
                    <a:pt x="309" y="138"/>
                    <a:pt x="309" y="138"/>
                  </a:cubicBezTo>
                  <a:cubicBezTo>
                    <a:pt x="309" y="106"/>
                    <a:pt x="309" y="106"/>
                    <a:pt x="309" y="106"/>
                  </a:cubicBezTo>
                  <a:cubicBezTo>
                    <a:pt x="309" y="100"/>
                    <a:pt x="304" y="96"/>
                    <a:pt x="298" y="96"/>
                  </a:cubicBezTo>
                  <a:cubicBezTo>
                    <a:pt x="292" y="96"/>
                    <a:pt x="288" y="100"/>
                    <a:pt x="288" y="106"/>
                  </a:cubicBezTo>
                  <a:cubicBezTo>
                    <a:pt x="288" y="138"/>
                    <a:pt x="288" y="138"/>
                    <a:pt x="288" y="138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6" y="106"/>
                    <a:pt x="266" y="106"/>
                    <a:pt x="266" y="106"/>
                  </a:cubicBezTo>
                  <a:cubicBezTo>
                    <a:pt x="266" y="100"/>
                    <a:pt x="262" y="96"/>
                    <a:pt x="256" y="96"/>
                  </a:cubicBezTo>
                  <a:cubicBezTo>
                    <a:pt x="250" y="96"/>
                    <a:pt x="245" y="100"/>
                    <a:pt x="245" y="106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24" y="138"/>
                    <a:pt x="224" y="138"/>
                    <a:pt x="224" y="138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24" y="100"/>
                    <a:pt x="219" y="96"/>
                    <a:pt x="213" y="96"/>
                  </a:cubicBezTo>
                  <a:cubicBezTo>
                    <a:pt x="207" y="96"/>
                    <a:pt x="202" y="100"/>
                    <a:pt x="202" y="106"/>
                  </a:cubicBezTo>
                  <a:cubicBezTo>
                    <a:pt x="202" y="138"/>
                    <a:pt x="202" y="138"/>
                    <a:pt x="202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43" y="138"/>
                    <a:pt x="138" y="143"/>
                    <a:pt x="138" y="149"/>
                  </a:cubicBezTo>
                  <a:cubicBezTo>
                    <a:pt x="138" y="202"/>
                    <a:pt x="138" y="202"/>
                    <a:pt x="138" y="202"/>
                  </a:cubicBezTo>
                  <a:cubicBezTo>
                    <a:pt x="106" y="202"/>
                    <a:pt x="106" y="202"/>
                    <a:pt x="106" y="202"/>
                  </a:cubicBezTo>
                  <a:cubicBezTo>
                    <a:pt x="100" y="202"/>
                    <a:pt x="96" y="207"/>
                    <a:pt x="96" y="213"/>
                  </a:cubicBezTo>
                  <a:cubicBezTo>
                    <a:pt x="96" y="219"/>
                    <a:pt x="100" y="224"/>
                    <a:pt x="106" y="224"/>
                  </a:cubicBezTo>
                  <a:cubicBezTo>
                    <a:pt x="138" y="224"/>
                    <a:pt x="138" y="224"/>
                    <a:pt x="138" y="224"/>
                  </a:cubicBezTo>
                  <a:cubicBezTo>
                    <a:pt x="138" y="245"/>
                    <a:pt x="138" y="245"/>
                    <a:pt x="138" y="245"/>
                  </a:cubicBezTo>
                  <a:cubicBezTo>
                    <a:pt x="106" y="245"/>
                    <a:pt x="106" y="245"/>
                    <a:pt x="106" y="245"/>
                  </a:cubicBezTo>
                  <a:cubicBezTo>
                    <a:pt x="100" y="245"/>
                    <a:pt x="96" y="250"/>
                    <a:pt x="96" y="256"/>
                  </a:cubicBezTo>
                  <a:cubicBezTo>
                    <a:pt x="96" y="262"/>
                    <a:pt x="100" y="266"/>
                    <a:pt x="106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88"/>
                    <a:pt x="138" y="288"/>
                    <a:pt x="138" y="288"/>
                  </a:cubicBezTo>
                  <a:cubicBezTo>
                    <a:pt x="106" y="288"/>
                    <a:pt x="106" y="288"/>
                    <a:pt x="106" y="288"/>
                  </a:cubicBezTo>
                  <a:cubicBezTo>
                    <a:pt x="100" y="288"/>
                    <a:pt x="96" y="292"/>
                    <a:pt x="96" y="298"/>
                  </a:cubicBezTo>
                  <a:cubicBezTo>
                    <a:pt x="96" y="304"/>
                    <a:pt x="100" y="309"/>
                    <a:pt x="106" y="309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38" y="362"/>
                    <a:pt x="138" y="362"/>
                    <a:pt x="138" y="362"/>
                  </a:cubicBezTo>
                  <a:cubicBezTo>
                    <a:pt x="138" y="368"/>
                    <a:pt x="143" y="373"/>
                    <a:pt x="149" y="373"/>
                  </a:cubicBezTo>
                  <a:cubicBezTo>
                    <a:pt x="202" y="373"/>
                    <a:pt x="202" y="373"/>
                    <a:pt x="202" y="373"/>
                  </a:cubicBezTo>
                  <a:cubicBezTo>
                    <a:pt x="202" y="405"/>
                    <a:pt x="202" y="405"/>
                    <a:pt x="202" y="405"/>
                  </a:cubicBezTo>
                  <a:cubicBezTo>
                    <a:pt x="202" y="411"/>
                    <a:pt x="207" y="416"/>
                    <a:pt x="213" y="416"/>
                  </a:cubicBezTo>
                  <a:cubicBezTo>
                    <a:pt x="219" y="416"/>
                    <a:pt x="224" y="411"/>
                    <a:pt x="224" y="405"/>
                  </a:cubicBezTo>
                  <a:cubicBezTo>
                    <a:pt x="224" y="373"/>
                    <a:pt x="224" y="373"/>
                    <a:pt x="224" y="373"/>
                  </a:cubicBezTo>
                  <a:cubicBezTo>
                    <a:pt x="245" y="373"/>
                    <a:pt x="245" y="373"/>
                    <a:pt x="245" y="373"/>
                  </a:cubicBezTo>
                  <a:cubicBezTo>
                    <a:pt x="245" y="405"/>
                    <a:pt x="245" y="405"/>
                    <a:pt x="245" y="405"/>
                  </a:cubicBezTo>
                  <a:cubicBezTo>
                    <a:pt x="245" y="411"/>
                    <a:pt x="250" y="416"/>
                    <a:pt x="256" y="416"/>
                  </a:cubicBezTo>
                  <a:cubicBezTo>
                    <a:pt x="262" y="416"/>
                    <a:pt x="266" y="411"/>
                    <a:pt x="266" y="405"/>
                  </a:cubicBezTo>
                  <a:cubicBezTo>
                    <a:pt x="266" y="373"/>
                    <a:pt x="266" y="373"/>
                    <a:pt x="266" y="373"/>
                  </a:cubicBezTo>
                  <a:cubicBezTo>
                    <a:pt x="288" y="373"/>
                    <a:pt x="288" y="373"/>
                    <a:pt x="288" y="373"/>
                  </a:cubicBezTo>
                  <a:cubicBezTo>
                    <a:pt x="288" y="405"/>
                    <a:pt x="288" y="405"/>
                    <a:pt x="288" y="405"/>
                  </a:cubicBezTo>
                  <a:cubicBezTo>
                    <a:pt x="288" y="411"/>
                    <a:pt x="292" y="416"/>
                    <a:pt x="298" y="416"/>
                  </a:cubicBezTo>
                  <a:cubicBezTo>
                    <a:pt x="304" y="416"/>
                    <a:pt x="309" y="411"/>
                    <a:pt x="309" y="405"/>
                  </a:cubicBezTo>
                  <a:cubicBezTo>
                    <a:pt x="309" y="373"/>
                    <a:pt x="309" y="373"/>
                    <a:pt x="309" y="373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8" y="373"/>
                    <a:pt x="373" y="368"/>
                    <a:pt x="373" y="362"/>
                  </a:cubicBezTo>
                  <a:cubicBezTo>
                    <a:pt x="373" y="309"/>
                    <a:pt x="373" y="309"/>
                    <a:pt x="373" y="309"/>
                  </a:cubicBezTo>
                  <a:cubicBezTo>
                    <a:pt x="405" y="309"/>
                    <a:pt x="405" y="309"/>
                    <a:pt x="405" y="309"/>
                  </a:cubicBezTo>
                  <a:cubicBezTo>
                    <a:pt x="411" y="309"/>
                    <a:pt x="416" y="304"/>
                    <a:pt x="416" y="298"/>
                  </a:cubicBezTo>
                  <a:cubicBezTo>
                    <a:pt x="416" y="292"/>
                    <a:pt x="411" y="288"/>
                    <a:pt x="405" y="288"/>
                  </a:cubicBezTo>
                  <a:cubicBezTo>
                    <a:pt x="373" y="288"/>
                    <a:pt x="373" y="288"/>
                    <a:pt x="373" y="288"/>
                  </a:cubicBezTo>
                  <a:cubicBezTo>
                    <a:pt x="373" y="266"/>
                    <a:pt x="373" y="266"/>
                    <a:pt x="373" y="266"/>
                  </a:cubicBezTo>
                  <a:cubicBezTo>
                    <a:pt x="405" y="266"/>
                    <a:pt x="405" y="266"/>
                    <a:pt x="405" y="266"/>
                  </a:cubicBezTo>
                  <a:cubicBezTo>
                    <a:pt x="411" y="266"/>
                    <a:pt x="416" y="262"/>
                    <a:pt x="416" y="256"/>
                  </a:cubicBezTo>
                  <a:cubicBezTo>
                    <a:pt x="416" y="250"/>
                    <a:pt x="411" y="245"/>
                    <a:pt x="405" y="245"/>
                  </a:cubicBezTo>
                  <a:lnTo>
                    <a:pt x="373" y="2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3" name="USOC_Text">
            <a:extLst>
              <a:ext uri="{FF2B5EF4-FFF2-40B4-BE49-F238E27FC236}">
                <a16:creationId xmlns:a16="http://schemas.microsoft.com/office/drawing/2014/main" id="{B9838E60-F1ED-4585-BD1E-3A0D4EE569F3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3452949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1BD4AB59-A4BF-41BA-82DD-1E7DB0E7BE55}"/>
              </a:ext>
            </a:extLst>
          </p:cNvPr>
          <p:cNvSpPr txBox="1"/>
          <p:nvPr/>
        </p:nvSpPr>
        <p:spPr>
          <a:xfrm>
            <a:off x="2610570" y="4284260"/>
            <a:ext cx="979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Protection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52EEF4-F531-4BB2-AA10-1BCD7D850982}"/>
              </a:ext>
            </a:extLst>
          </p:cNvPr>
          <p:cNvSpPr/>
          <p:nvPr/>
        </p:nvSpPr>
        <p:spPr>
          <a:xfrm>
            <a:off x="2810134" y="304704"/>
            <a:ext cx="67153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Opportunities for Deloitte RFA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6A8ED-F0A0-46E5-8812-52AB70A37E30}"/>
              </a:ext>
            </a:extLst>
          </p:cNvPr>
          <p:cNvSpPr txBox="1"/>
          <p:nvPr/>
        </p:nvSpPr>
        <p:spPr>
          <a:xfrm>
            <a:off x="500153" y="1035421"/>
            <a:ext cx="11171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buSzPct val="100000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Deloitte </a:t>
            </a:r>
            <a:r>
              <a:rPr lang="en-US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“Secure, Vigilant, Resilient” 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framework would enable organizations to remain competitive in a challenging </a:t>
            </a:r>
            <a:r>
              <a:rPr lang="en-US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IoThinking</a:t>
            </a: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environment.</a:t>
            </a:r>
          </a:p>
        </p:txBody>
      </p:sp>
      <p:grpSp>
        <p:nvGrpSpPr>
          <p:cNvPr id="32" name="Group 630">
            <a:extLst>
              <a:ext uri="{FF2B5EF4-FFF2-40B4-BE49-F238E27FC236}">
                <a16:creationId xmlns:a16="http://schemas.microsoft.com/office/drawing/2014/main" id="{940050FD-E8EC-47A2-B256-5CC06FEF32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01544" y="2477129"/>
            <a:ext cx="338176" cy="338177"/>
            <a:chOff x="4593" y="2664"/>
            <a:chExt cx="340" cy="340"/>
          </a:xfrm>
          <a:solidFill>
            <a:srgbClr val="62B5E5"/>
          </a:solidFill>
        </p:grpSpPr>
        <p:sp>
          <p:nvSpPr>
            <p:cNvPr id="33" name="Freeform 631">
              <a:extLst>
                <a:ext uri="{FF2B5EF4-FFF2-40B4-BE49-F238E27FC236}">
                  <a16:creationId xmlns:a16="http://schemas.microsoft.com/office/drawing/2014/main" id="{C4FBF98B-917F-47CE-BC3E-10B7F3EF49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5" y="2728"/>
              <a:ext cx="156" cy="212"/>
            </a:xfrm>
            <a:custGeom>
              <a:avLst/>
              <a:gdLst>
                <a:gd name="T0" fmla="*/ 224 w 235"/>
                <a:gd name="T1" fmla="*/ 149 h 320"/>
                <a:gd name="T2" fmla="*/ 214 w 235"/>
                <a:gd name="T3" fmla="*/ 149 h 320"/>
                <a:gd name="T4" fmla="*/ 214 w 235"/>
                <a:gd name="T5" fmla="*/ 96 h 320"/>
                <a:gd name="T6" fmla="*/ 118 w 235"/>
                <a:gd name="T7" fmla="*/ 0 h 320"/>
                <a:gd name="T8" fmla="*/ 22 w 235"/>
                <a:gd name="T9" fmla="*/ 96 h 320"/>
                <a:gd name="T10" fmla="*/ 22 w 235"/>
                <a:gd name="T11" fmla="*/ 149 h 320"/>
                <a:gd name="T12" fmla="*/ 11 w 235"/>
                <a:gd name="T13" fmla="*/ 149 h 320"/>
                <a:gd name="T14" fmla="*/ 0 w 235"/>
                <a:gd name="T15" fmla="*/ 160 h 320"/>
                <a:gd name="T16" fmla="*/ 0 w 235"/>
                <a:gd name="T17" fmla="*/ 309 h 320"/>
                <a:gd name="T18" fmla="*/ 11 w 235"/>
                <a:gd name="T19" fmla="*/ 320 h 320"/>
                <a:gd name="T20" fmla="*/ 224 w 235"/>
                <a:gd name="T21" fmla="*/ 320 h 320"/>
                <a:gd name="T22" fmla="*/ 235 w 235"/>
                <a:gd name="T23" fmla="*/ 309 h 320"/>
                <a:gd name="T24" fmla="*/ 235 w 235"/>
                <a:gd name="T25" fmla="*/ 160 h 320"/>
                <a:gd name="T26" fmla="*/ 224 w 235"/>
                <a:gd name="T27" fmla="*/ 149 h 320"/>
                <a:gd name="T28" fmla="*/ 43 w 235"/>
                <a:gd name="T29" fmla="*/ 96 h 320"/>
                <a:gd name="T30" fmla="*/ 118 w 235"/>
                <a:gd name="T31" fmla="*/ 21 h 320"/>
                <a:gd name="T32" fmla="*/ 192 w 235"/>
                <a:gd name="T33" fmla="*/ 96 h 320"/>
                <a:gd name="T34" fmla="*/ 192 w 235"/>
                <a:gd name="T35" fmla="*/ 149 h 320"/>
                <a:gd name="T36" fmla="*/ 43 w 235"/>
                <a:gd name="T37" fmla="*/ 149 h 320"/>
                <a:gd name="T38" fmla="*/ 43 w 235"/>
                <a:gd name="T39" fmla="*/ 96 h 320"/>
                <a:gd name="T40" fmla="*/ 214 w 235"/>
                <a:gd name="T41" fmla="*/ 298 h 320"/>
                <a:gd name="T42" fmla="*/ 22 w 235"/>
                <a:gd name="T43" fmla="*/ 298 h 320"/>
                <a:gd name="T44" fmla="*/ 22 w 235"/>
                <a:gd name="T45" fmla="*/ 170 h 320"/>
                <a:gd name="T46" fmla="*/ 214 w 235"/>
                <a:gd name="T47" fmla="*/ 170 h 320"/>
                <a:gd name="T48" fmla="*/ 214 w 235"/>
                <a:gd name="T49" fmla="*/ 29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5" h="320">
                  <a:moveTo>
                    <a:pt x="224" y="149"/>
                  </a:moveTo>
                  <a:cubicBezTo>
                    <a:pt x="214" y="149"/>
                    <a:pt x="214" y="149"/>
                    <a:pt x="214" y="149"/>
                  </a:cubicBezTo>
                  <a:cubicBezTo>
                    <a:pt x="214" y="96"/>
                    <a:pt x="214" y="96"/>
                    <a:pt x="214" y="96"/>
                  </a:cubicBezTo>
                  <a:cubicBezTo>
                    <a:pt x="214" y="43"/>
                    <a:pt x="171" y="0"/>
                    <a:pt x="118" y="0"/>
                  </a:cubicBezTo>
                  <a:cubicBezTo>
                    <a:pt x="65" y="0"/>
                    <a:pt x="22" y="43"/>
                    <a:pt x="22" y="96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5" y="149"/>
                    <a:pt x="0" y="154"/>
                    <a:pt x="0" y="160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5"/>
                    <a:pt x="5" y="320"/>
                    <a:pt x="11" y="320"/>
                  </a:cubicBezTo>
                  <a:cubicBezTo>
                    <a:pt x="224" y="320"/>
                    <a:pt x="224" y="320"/>
                    <a:pt x="224" y="320"/>
                  </a:cubicBezTo>
                  <a:cubicBezTo>
                    <a:pt x="230" y="320"/>
                    <a:pt x="235" y="315"/>
                    <a:pt x="235" y="309"/>
                  </a:cubicBezTo>
                  <a:cubicBezTo>
                    <a:pt x="235" y="160"/>
                    <a:pt x="235" y="160"/>
                    <a:pt x="235" y="160"/>
                  </a:cubicBezTo>
                  <a:cubicBezTo>
                    <a:pt x="235" y="154"/>
                    <a:pt x="230" y="149"/>
                    <a:pt x="224" y="149"/>
                  </a:cubicBezTo>
                  <a:close/>
                  <a:moveTo>
                    <a:pt x="43" y="96"/>
                  </a:moveTo>
                  <a:cubicBezTo>
                    <a:pt x="43" y="54"/>
                    <a:pt x="76" y="21"/>
                    <a:pt x="118" y="21"/>
                  </a:cubicBezTo>
                  <a:cubicBezTo>
                    <a:pt x="159" y="21"/>
                    <a:pt x="192" y="54"/>
                    <a:pt x="192" y="96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43" y="149"/>
                    <a:pt x="43" y="149"/>
                    <a:pt x="43" y="149"/>
                  </a:cubicBezTo>
                  <a:lnTo>
                    <a:pt x="43" y="96"/>
                  </a:lnTo>
                  <a:close/>
                  <a:moveTo>
                    <a:pt x="214" y="298"/>
                  </a:moveTo>
                  <a:cubicBezTo>
                    <a:pt x="22" y="298"/>
                    <a:pt x="22" y="298"/>
                    <a:pt x="22" y="298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4" y="170"/>
                    <a:pt x="214" y="170"/>
                    <a:pt x="214" y="170"/>
                  </a:cubicBezTo>
                  <a:lnTo>
                    <a:pt x="214" y="2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4" name="Freeform 632">
              <a:extLst>
                <a:ext uri="{FF2B5EF4-FFF2-40B4-BE49-F238E27FC236}">
                  <a16:creationId xmlns:a16="http://schemas.microsoft.com/office/drawing/2014/main" id="{E8B35421-E061-4A84-813A-C96F4183F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3" y="2664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FF3399"/>
                </a:solidFill>
              </a:endParaRPr>
            </a:p>
          </p:txBody>
        </p:sp>
      </p:grpSp>
      <p:grpSp>
        <p:nvGrpSpPr>
          <p:cNvPr id="37" name="Group 519">
            <a:extLst>
              <a:ext uri="{FF2B5EF4-FFF2-40B4-BE49-F238E27FC236}">
                <a16:creationId xmlns:a16="http://schemas.microsoft.com/office/drawing/2014/main" id="{507C531A-65F2-4766-B09E-A82B8CD043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26140" y="2448759"/>
            <a:ext cx="368711" cy="368712"/>
            <a:chOff x="4190" y="2983"/>
            <a:chExt cx="340" cy="340"/>
          </a:xfrm>
          <a:solidFill>
            <a:srgbClr val="62B5E5"/>
          </a:solidFill>
        </p:grpSpPr>
        <p:sp>
          <p:nvSpPr>
            <p:cNvPr id="38" name="Freeform 520">
              <a:extLst>
                <a:ext uri="{FF2B5EF4-FFF2-40B4-BE49-F238E27FC236}">
                  <a16:creationId xmlns:a16="http://schemas.microsoft.com/office/drawing/2014/main" id="{AABD087F-7887-4EF5-A742-8605CE833F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" y="3061"/>
              <a:ext cx="184" cy="184"/>
            </a:xfrm>
            <a:custGeom>
              <a:avLst/>
              <a:gdLst>
                <a:gd name="T0" fmla="*/ 267 w 278"/>
                <a:gd name="T1" fmla="*/ 96 h 277"/>
                <a:gd name="T2" fmla="*/ 277 w 278"/>
                <a:gd name="T3" fmla="*/ 13 h 277"/>
                <a:gd name="T4" fmla="*/ 267 w 278"/>
                <a:gd name="T5" fmla="*/ 0 h 277"/>
                <a:gd name="T6" fmla="*/ 163 w 278"/>
                <a:gd name="T7" fmla="*/ 4 h 277"/>
                <a:gd name="T8" fmla="*/ 169 w 278"/>
                <a:gd name="T9" fmla="*/ 96 h 277"/>
                <a:gd name="T10" fmla="*/ 149 w 278"/>
                <a:gd name="T11" fmla="*/ 107 h 277"/>
                <a:gd name="T12" fmla="*/ 128 w 278"/>
                <a:gd name="T13" fmla="*/ 128 h 277"/>
                <a:gd name="T14" fmla="*/ 117 w 278"/>
                <a:gd name="T15" fmla="*/ 96 h 277"/>
                <a:gd name="T16" fmla="*/ 117 w 278"/>
                <a:gd name="T17" fmla="*/ 12 h 277"/>
                <a:gd name="T18" fmla="*/ 107 w 278"/>
                <a:gd name="T19" fmla="*/ 0 h 277"/>
                <a:gd name="T20" fmla="*/ 2 w 278"/>
                <a:gd name="T21" fmla="*/ 4 h 277"/>
                <a:gd name="T22" fmla="*/ 19 w 278"/>
                <a:gd name="T23" fmla="*/ 96 h 277"/>
                <a:gd name="T24" fmla="*/ 3 w 278"/>
                <a:gd name="T25" fmla="*/ 100 h 277"/>
                <a:gd name="T26" fmla="*/ 12 w 278"/>
                <a:gd name="T27" fmla="*/ 225 h 277"/>
                <a:gd name="T28" fmla="*/ 32 w 278"/>
                <a:gd name="T29" fmla="*/ 235 h 277"/>
                <a:gd name="T30" fmla="*/ 43 w 278"/>
                <a:gd name="T31" fmla="*/ 277 h 277"/>
                <a:gd name="T32" fmla="*/ 117 w 278"/>
                <a:gd name="T33" fmla="*/ 267 h 277"/>
                <a:gd name="T34" fmla="*/ 128 w 278"/>
                <a:gd name="T35" fmla="*/ 224 h 277"/>
                <a:gd name="T36" fmla="*/ 149 w 278"/>
                <a:gd name="T37" fmla="*/ 213 h 277"/>
                <a:gd name="T38" fmla="*/ 160 w 278"/>
                <a:gd name="T39" fmla="*/ 235 h 277"/>
                <a:gd name="T40" fmla="*/ 171 w 278"/>
                <a:gd name="T41" fmla="*/ 277 h 277"/>
                <a:gd name="T42" fmla="*/ 245 w 278"/>
                <a:gd name="T43" fmla="*/ 267 h 277"/>
                <a:gd name="T44" fmla="*/ 255 w 278"/>
                <a:gd name="T45" fmla="*/ 235 h 277"/>
                <a:gd name="T46" fmla="*/ 277 w 278"/>
                <a:gd name="T47" fmla="*/ 108 h 277"/>
                <a:gd name="T48" fmla="*/ 183 w 278"/>
                <a:gd name="T49" fmla="*/ 21 h 277"/>
                <a:gd name="T50" fmla="*/ 237 w 278"/>
                <a:gd name="T51" fmla="*/ 96 h 277"/>
                <a:gd name="T52" fmla="*/ 183 w 278"/>
                <a:gd name="T53" fmla="*/ 21 h 277"/>
                <a:gd name="T54" fmla="*/ 95 w 278"/>
                <a:gd name="T55" fmla="*/ 21 h 277"/>
                <a:gd name="T56" fmla="*/ 41 w 278"/>
                <a:gd name="T57" fmla="*/ 96 h 277"/>
                <a:gd name="T58" fmla="*/ 107 w 278"/>
                <a:gd name="T59" fmla="*/ 117 h 277"/>
                <a:gd name="T60" fmla="*/ 32 w 278"/>
                <a:gd name="T61" fmla="*/ 213 h 277"/>
                <a:gd name="T62" fmla="*/ 107 w 278"/>
                <a:gd name="T63" fmla="*/ 117 h 277"/>
                <a:gd name="T64" fmla="*/ 53 w 278"/>
                <a:gd name="T65" fmla="*/ 256 h 277"/>
                <a:gd name="T66" fmla="*/ 96 w 278"/>
                <a:gd name="T67" fmla="*/ 235 h 277"/>
                <a:gd name="T68" fmla="*/ 128 w 278"/>
                <a:gd name="T69" fmla="*/ 192 h 277"/>
                <a:gd name="T70" fmla="*/ 149 w 278"/>
                <a:gd name="T71" fmla="*/ 149 h 277"/>
                <a:gd name="T72" fmla="*/ 128 w 278"/>
                <a:gd name="T73" fmla="*/ 192 h 277"/>
                <a:gd name="T74" fmla="*/ 181 w 278"/>
                <a:gd name="T75" fmla="*/ 256 h 277"/>
                <a:gd name="T76" fmla="*/ 224 w 278"/>
                <a:gd name="T77" fmla="*/ 235 h 277"/>
                <a:gd name="T78" fmla="*/ 245 w 278"/>
                <a:gd name="T79" fmla="*/ 213 h 277"/>
                <a:gd name="T80" fmla="*/ 171 w 278"/>
                <a:gd name="T81" fmla="*/ 117 h 277"/>
                <a:gd name="T82" fmla="*/ 245 w 278"/>
                <a:gd name="T83" fmla="*/ 21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8" h="277">
                  <a:moveTo>
                    <a:pt x="275" y="100"/>
                  </a:moveTo>
                  <a:cubicBezTo>
                    <a:pt x="273" y="97"/>
                    <a:pt x="270" y="96"/>
                    <a:pt x="267" y="96"/>
                  </a:cubicBezTo>
                  <a:cubicBezTo>
                    <a:pt x="259" y="96"/>
                    <a:pt x="259" y="96"/>
                    <a:pt x="259" y="96"/>
                  </a:cubicBezTo>
                  <a:cubicBezTo>
                    <a:pt x="277" y="13"/>
                    <a:pt x="277" y="13"/>
                    <a:pt x="277" y="13"/>
                  </a:cubicBezTo>
                  <a:cubicBezTo>
                    <a:pt x="278" y="10"/>
                    <a:pt x="277" y="7"/>
                    <a:pt x="275" y="4"/>
                  </a:cubicBezTo>
                  <a:cubicBezTo>
                    <a:pt x="273" y="1"/>
                    <a:pt x="270" y="0"/>
                    <a:pt x="26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8" y="0"/>
                    <a:pt x="165" y="1"/>
                    <a:pt x="163" y="4"/>
                  </a:cubicBezTo>
                  <a:cubicBezTo>
                    <a:pt x="161" y="6"/>
                    <a:pt x="160" y="9"/>
                    <a:pt x="160" y="12"/>
                  </a:cubicBezTo>
                  <a:cubicBezTo>
                    <a:pt x="169" y="96"/>
                    <a:pt x="169" y="96"/>
                    <a:pt x="169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54" y="96"/>
                    <a:pt x="149" y="101"/>
                    <a:pt x="149" y="107"/>
                  </a:cubicBezTo>
                  <a:cubicBezTo>
                    <a:pt x="149" y="128"/>
                    <a:pt x="149" y="128"/>
                    <a:pt x="149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28" y="101"/>
                    <a:pt x="123" y="96"/>
                    <a:pt x="117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8" y="9"/>
                    <a:pt x="117" y="6"/>
                    <a:pt x="115" y="4"/>
                  </a:cubicBezTo>
                  <a:cubicBezTo>
                    <a:pt x="113" y="1"/>
                    <a:pt x="110" y="0"/>
                    <a:pt x="10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7"/>
                    <a:pt x="0" y="10"/>
                    <a:pt x="0" y="13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8" y="96"/>
                    <a:pt x="5" y="97"/>
                    <a:pt x="3" y="100"/>
                  </a:cubicBezTo>
                  <a:cubicBezTo>
                    <a:pt x="1" y="102"/>
                    <a:pt x="0" y="105"/>
                    <a:pt x="0" y="108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2" y="231"/>
                    <a:pt x="17" y="235"/>
                    <a:pt x="22" y="235"/>
                  </a:cubicBezTo>
                  <a:cubicBezTo>
                    <a:pt x="32" y="235"/>
                    <a:pt x="32" y="235"/>
                    <a:pt x="32" y="235"/>
                  </a:cubicBezTo>
                  <a:cubicBezTo>
                    <a:pt x="32" y="267"/>
                    <a:pt x="32" y="267"/>
                    <a:pt x="32" y="267"/>
                  </a:cubicBezTo>
                  <a:cubicBezTo>
                    <a:pt x="32" y="273"/>
                    <a:pt x="37" y="277"/>
                    <a:pt x="43" y="277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13" y="277"/>
                    <a:pt x="117" y="273"/>
                    <a:pt x="117" y="267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23" y="235"/>
                    <a:pt x="128" y="230"/>
                    <a:pt x="128" y="224"/>
                  </a:cubicBezTo>
                  <a:cubicBezTo>
                    <a:pt x="128" y="213"/>
                    <a:pt x="128" y="213"/>
                    <a:pt x="128" y="213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24"/>
                    <a:pt x="149" y="224"/>
                    <a:pt x="149" y="224"/>
                  </a:cubicBezTo>
                  <a:cubicBezTo>
                    <a:pt x="149" y="230"/>
                    <a:pt x="154" y="235"/>
                    <a:pt x="160" y="235"/>
                  </a:cubicBezTo>
                  <a:cubicBezTo>
                    <a:pt x="160" y="267"/>
                    <a:pt x="160" y="267"/>
                    <a:pt x="160" y="267"/>
                  </a:cubicBezTo>
                  <a:cubicBezTo>
                    <a:pt x="160" y="273"/>
                    <a:pt x="165" y="277"/>
                    <a:pt x="171" y="277"/>
                  </a:cubicBezTo>
                  <a:cubicBezTo>
                    <a:pt x="235" y="277"/>
                    <a:pt x="235" y="277"/>
                    <a:pt x="235" y="277"/>
                  </a:cubicBezTo>
                  <a:cubicBezTo>
                    <a:pt x="241" y="277"/>
                    <a:pt x="245" y="273"/>
                    <a:pt x="245" y="267"/>
                  </a:cubicBezTo>
                  <a:cubicBezTo>
                    <a:pt x="245" y="235"/>
                    <a:pt x="245" y="235"/>
                    <a:pt x="245" y="235"/>
                  </a:cubicBezTo>
                  <a:cubicBezTo>
                    <a:pt x="255" y="235"/>
                    <a:pt x="255" y="235"/>
                    <a:pt x="255" y="235"/>
                  </a:cubicBezTo>
                  <a:cubicBezTo>
                    <a:pt x="260" y="235"/>
                    <a:pt x="265" y="231"/>
                    <a:pt x="266" y="225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8" y="105"/>
                    <a:pt x="277" y="102"/>
                    <a:pt x="275" y="100"/>
                  </a:cubicBezTo>
                  <a:close/>
                  <a:moveTo>
                    <a:pt x="183" y="21"/>
                  </a:moveTo>
                  <a:cubicBezTo>
                    <a:pt x="253" y="21"/>
                    <a:pt x="253" y="21"/>
                    <a:pt x="253" y="21"/>
                  </a:cubicBezTo>
                  <a:cubicBezTo>
                    <a:pt x="237" y="96"/>
                    <a:pt x="237" y="96"/>
                    <a:pt x="237" y="96"/>
                  </a:cubicBezTo>
                  <a:cubicBezTo>
                    <a:pt x="191" y="96"/>
                    <a:pt x="191" y="96"/>
                    <a:pt x="191" y="96"/>
                  </a:cubicBezTo>
                  <a:lnTo>
                    <a:pt x="183" y="21"/>
                  </a:lnTo>
                  <a:close/>
                  <a:moveTo>
                    <a:pt x="24" y="21"/>
                  </a:moveTo>
                  <a:cubicBezTo>
                    <a:pt x="95" y="21"/>
                    <a:pt x="95" y="21"/>
                    <a:pt x="95" y="21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41" y="96"/>
                    <a:pt x="41" y="96"/>
                    <a:pt x="41" y="96"/>
                  </a:cubicBezTo>
                  <a:lnTo>
                    <a:pt x="24" y="21"/>
                  </a:lnTo>
                  <a:close/>
                  <a:moveTo>
                    <a:pt x="107" y="117"/>
                  </a:moveTo>
                  <a:cubicBezTo>
                    <a:pt x="107" y="213"/>
                    <a:pt x="107" y="213"/>
                    <a:pt x="107" y="213"/>
                  </a:cubicBezTo>
                  <a:cubicBezTo>
                    <a:pt x="32" y="213"/>
                    <a:pt x="32" y="213"/>
                    <a:pt x="32" y="213"/>
                  </a:cubicBezTo>
                  <a:cubicBezTo>
                    <a:pt x="22" y="117"/>
                    <a:pt x="22" y="117"/>
                    <a:pt x="22" y="117"/>
                  </a:cubicBezTo>
                  <a:lnTo>
                    <a:pt x="107" y="117"/>
                  </a:lnTo>
                  <a:close/>
                  <a:moveTo>
                    <a:pt x="96" y="256"/>
                  </a:moveTo>
                  <a:cubicBezTo>
                    <a:pt x="53" y="256"/>
                    <a:pt x="53" y="256"/>
                    <a:pt x="53" y="256"/>
                  </a:cubicBezTo>
                  <a:cubicBezTo>
                    <a:pt x="53" y="235"/>
                    <a:pt x="53" y="235"/>
                    <a:pt x="53" y="235"/>
                  </a:cubicBezTo>
                  <a:cubicBezTo>
                    <a:pt x="96" y="235"/>
                    <a:pt x="96" y="235"/>
                    <a:pt x="96" y="235"/>
                  </a:cubicBezTo>
                  <a:lnTo>
                    <a:pt x="96" y="256"/>
                  </a:lnTo>
                  <a:close/>
                  <a:moveTo>
                    <a:pt x="128" y="192"/>
                  </a:moveTo>
                  <a:cubicBezTo>
                    <a:pt x="128" y="149"/>
                    <a:pt x="128" y="149"/>
                    <a:pt x="128" y="149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49" y="192"/>
                    <a:pt x="149" y="192"/>
                    <a:pt x="149" y="192"/>
                  </a:cubicBezTo>
                  <a:lnTo>
                    <a:pt x="128" y="192"/>
                  </a:lnTo>
                  <a:close/>
                  <a:moveTo>
                    <a:pt x="224" y="256"/>
                  </a:moveTo>
                  <a:cubicBezTo>
                    <a:pt x="181" y="256"/>
                    <a:pt x="181" y="256"/>
                    <a:pt x="181" y="256"/>
                  </a:cubicBezTo>
                  <a:cubicBezTo>
                    <a:pt x="181" y="235"/>
                    <a:pt x="181" y="235"/>
                    <a:pt x="181" y="235"/>
                  </a:cubicBezTo>
                  <a:cubicBezTo>
                    <a:pt x="224" y="235"/>
                    <a:pt x="224" y="235"/>
                    <a:pt x="224" y="235"/>
                  </a:cubicBezTo>
                  <a:lnTo>
                    <a:pt x="224" y="256"/>
                  </a:lnTo>
                  <a:close/>
                  <a:moveTo>
                    <a:pt x="245" y="213"/>
                  </a:moveTo>
                  <a:cubicBezTo>
                    <a:pt x="171" y="213"/>
                    <a:pt x="171" y="213"/>
                    <a:pt x="171" y="213"/>
                  </a:cubicBezTo>
                  <a:cubicBezTo>
                    <a:pt x="171" y="117"/>
                    <a:pt x="171" y="117"/>
                    <a:pt x="171" y="117"/>
                  </a:cubicBezTo>
                  <a:cubicBezTo>
                    <a:pt x="255" y="117"/>
                    <a:pt x="255" y="117"/>
                    <a:pt x="255" y="117"/>
                  </a:cubicBezTo>
                  <a:lnTo>
                    <a:pt x="245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9" name="Freeform 521">
              <a:extLst>
                <a:ext uri="{FF2B5EF4-FFF2-40B4-BE49-F238E27FC236}">
                  <a16:creationId xmlns:a16="http://schemas.microsoft.com/office/drawing/2014/main" id="{6EB161BD-1440-4F4F-A92F-FB41E8FC9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90" y="2983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42" name="Group 1003">
            <a:extLst>
              <a:ext uri="{FF2B5EF4-FFF2-40B4-BE49-F238E27FC236}">
                <a16:creationId xmlns:a16="http://schemas.microsoft.com/office/drawing/2014/main" id="{1ECDCE50-D11C-4522-A79F-D7DFEC5928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4072" y="2499355"/>
            <a:ext cx="368711" cy="368712"/>
            <a:chOff x="2675" y="3988"/>
            <a:chExt cx="340" cy="340"/>
          </a:xfrm>
          <a:solidFill>
            <a:schemeClr val="accent5"/>
          </a:solidFill>
        </p:grpSpPr>
        <p:sp>
          <p:nvSpPr>
            <p:cNvPr id="43" name="Freeform 1004">
              <a:extLst>
                <a:ext uri="{FF2B5EF4-FFF2-40B4-BE49-F238E27FC236}">
                  <a16:creationId xmlns:a16="http://schemas.microsoft.com/office/drawing/2014/main" id="{5A242DF4-F9CA-4FF4-B3CA-D76F2F607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5" y="3988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Freeform 1005">
              <a:extLst>
                <a:ext uri="{FF2B5EF4-FFF2-40B4-BE49-F238E27FC236}">
                  <a16:creationId xmlns:a16="http://schemas.microsoft.com/office/drawing/2014/main" id="{09A44849-D27A-44D2-AF6D-9FF29EA450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8" y="4067"/>
              <a:ext cx="213" cy="186"/>
            </a:xfrm>
            <a:custGeom>
              <a:avLst/>
              <a:gdLst>
                <a:gd name="T0" fmla="*/ 320 w 321"/>
                <a:gd name="T1" fmla="*/ 27 h 280"/>
                <a:gd name="T2" fmla="*/ 312 w 321"/>
                <a:gd name="T3" fmla="*/ 19 h 280"/>
                <a:gd name="T4" fmla="*/ 147 w 321"/>
                <a:gd name="T5" fmla="*/ 32 h 280"/>
                <a:gd name="T6" fmla="*/ 133 w 321"/>
                <a:gd name="T7" fmla="*/ 56 h 280"/>
                <a:gd name="T8" fmla="*/ 9 w 321"/>
                <a:gd name="T9" fmla="*/ 55 h 280"/>
                <a:gd name="T10" fmla="*/ 1 w 321"/>
                <a:gd name="T11" fmla="*/ 63 h 280"/>
                <a:gd name="T12" fmla="*/ 4 w 321"/>
                <a:gd name="T13" fmla="*/ 73 h 280"/>
                <a:gd name="T14" fmla="*/ 114 w 321"/>
                <a:gd name="T15" fmla="*/ 140 h 280"/>
                <a:gd name="T16" fmla="*/ 125 w 321"/>
                <a:gd name="T17" fmla="*/ 139 h 280"/>
                <a:gd name="T18" fmla="*/ 129 w 321"/>
                <a:gd name="T19" fmla="*/ 138 h 280"/>
                <a:gd name="T20" fmla="*/ 129 w 321"/>
                <a:gd name="T21" fmla="*/ 269 h 280"/>
                <a:gd name="T22" fmla="*/ 139 w 321"/>
                <a:gd name="T23" fmla="*/ 280 h 280"/>
                <a:gd name="T24" fmla="*/ 150 w 321"/>
                <a:gd name="T25" fmla="*/ 269 h 280"/>
                <a:gd name="T26" fmla="*/ 150 w 321"/>
                <a:gd name="T27" fmla="*/ 125 h 280"/>
                <a:gd name="T28" fmla="*/ 165 w 321"/>
                <a:gd name="T29" fmla="*/ 133 h 280"/>
                <a:gd name="T30" fmla="*/ 176 w 321"/>
                <a:gd name="T31" fmla="*/ 134 h 280"/>
                <a:gd name="T32" fmla="*/ 318 w 321"/>
                <a:gd name="T33" fmla="*/ 37 h 280"/>
                <a:gd name="T34" fmla="*/ 320 w 321"/>
                <a:gd name="T35" fmla="*/ 27 h 280"/>
                <a:gd name="T36" fmla="*/ 119 w 321"/>
                <a:gd name="T37" fmla="*/ 118 h 280"/>
                <a:gd name="T38" fmla="*/ 33 w 321"/>
                <a:gd name="T39" fmla="*/ 72 h 280"/>
                <a:gd name="T40" fmla="*/ 124 w 321"/>
                <a:gd name="T41" fmla="*/ 75 h 280"/>
                <a:gd name="T42" fmla="*/ 131 w 321"/>
                <a:gd name="T43" fmla="*/ 82 h 280"/>
                <a:gd name="T44" fmla="*/ 132 w 321"/>
                <a:gd name="T45" fmla="*/ 92 h 280"/>
                <a:gd name="T46" fmla="*/ 134 w 321"/>
                <a:gd name="T47" fmla="*/ 96 h 280"/>
                <a:gd name="T48" fmla="*/ 132 w 321"/>
                <a:gd name="T49" fmla="*/ 99 h 280"/>
                <a:gd name="T50" fmla="*/ 119 w 321"/>
                <a:gd name="T51" fmla="*/ 118 h 280"/>
                <a:gd name="T52" fmla="*/ 171 w 321"/>
                <a:gd name="T53" fmla="*/ 112 h 280"/>
                <a:gd name="T54" fmla="*/ 153 w 321"/>
                <a:gd name="T55" fmla="*/ 87 h 280"/>
                <a:gd name="T56" fmla="*/ 153 w 321"/>
                <a:gd name="T57" fmla="*/ 87 h 280"/>
                <a:gd name="T58" fmla="*/ 162 w 321"/>
                <a:gd name="T59" fmla="*/ 47 h 280"/>
                <a:gd name="T60" fmla="*/ 224 w 321"/>
                <a:gd name="T61" fmla="*/ 29 h 280"/>
                <a:gd name="T62" fmla="*/ 290 w 321"/>
                <a:gd name="T63" fmla="*/ 36 h 280"/>
                <a:gd name="T64" fmla="*/ 171 w 321"/>
                <a:gd name="T65" fmla="*/ 112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280">
                  <a:moveTo>
                    <a:pt x="320" y="27"/>
                  </a:moveTo>
                  <a:cubicBezTo>
                    <a:pt x="319" y="23"/>
                    <a:pt x="316" y="20"/>
                    <a:pt x="312" y="19"/>
                  </a:cubicBezTo>
                  <a:cubicBezTo>
                    <a:pt x="229" y="0"/>
                    <a:pt x="173" y="4"/>
                    <a:pt x="147" y="32"/>
                  </a:cubicBezTo>
                  <a:cubicBezTo>
                    <a:pt x="140" y="40"/>
                    <a:pt x="136" y="48"/>
                    <a:pt x="133" y="56"/>
                  </a:cubicBezTo>
                  <a:cubicBezTo>
                    <a:pt x="110" y="41"/>
                    <a:pt x="68" y="41"/>
                    <a:pt x="9" y="55"/>
                  </a:cubicBezTo>
                  <a:cubicBezTo>
                    <a:pt x="5" y="56"/>
                    <a:pt x="2" y="59"/>
                    <a:pt x="1" y="63"/>
                  </a:cubicBezTo>
                  <a:cubicBezTo>
                    <a:pt x="0" y="66"/>
                    <a:pt x="1" y="70"/>
                    <a:pt x="4" y="73"/>
                  </a:cubicBezTo>
                  <a:cubicBezTo>
                    <a:pt x="11" y="81"/>
                    <a:pt x="71" y="140"/>
                    <a:pt x="114" y="140"/>
                  </a:cubicBezTo>
                  <a:cubicBezTo>
                    <a:pt x="118" y="140"/>
                    <a:pt x="122" y="140"/>
                    <a:pt x="125" y="139"/>
                  </a:cubicBezTo>
                  <a:cubicBezTo>
                    <a:pt x="126" y="139"/>
                    <a:pt x="127" y="138"/>
                    <a:pt x="129" y="138"/>
                  </a:cubicBezTo>
                  <a:cubicBezTo>
                    <a:pt x="129" y="269"/>
                    <a:pt x="129" y="269"/>
                    <a:pt x="129" y="269"/>
                  </a:cubicBezTo>
                  <a:cubicBezTo>
                    <a:pt x="129" y="275"/>
                    <a:pt x="133" y="280"/>
                    <a:pt x="139" y="280"/>
                  </a:cubicBezTo>
                  <a:cubicBezTo>
                    <a:pt x="145" y="280"/>
                    <a:pt x="150" y="275"/>
                    <a:pt x="150" y="269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54" y="129"/>
                    <a:pt x="160" y="132"/>
                    <a:pt x="165" y="133"/>
                  </a:cubicBezTo>
                  <a:cubicBezTo>
                    <a:pt x="169" y="134"/>
                    <a:pt x="173" y="134"/>
                    <a:pt x="176" y="134"/>
                  </a:cubicBezTo>
                  <a:cubicBezTo>
                    <a:pt x="230" y="134"/>
                    <a:pt x="309" y="47"/>
                    <a:pt x="318" y="37"/>
                  </a:cubicBezTo>
                  <a:cubicBezTo>
                    <a:pt x="320" y="34"/>
                    <a:pt x="321" y="30"/>
                    <a:pt x="320" y="27"/>
                  </a:cubicBezTo>
                  <a:close/>
                  <a:moveTo>
                    <a:pt x="119" y="118"/>
                  </a:moveTo>
                  <a:cubicBezTo>
                    <a:pt x="100" y="124"/>
                    <a:pt x="61" y="97"/>
                    <a:pt x="33" y="72"/>
                  </a:cubicBezTo>
                  <a:cubicBezTo>
                    <a:pt x="92" y="60"/>
                    <a:pt x="116" y="68"/>
                    <a:pt x="124" y="75"/>
                  </a:cubicBezTo>
                  <a:cubicBezTo>
                    <a:pt x="127" y="77"/>
                    <a:pt x="129" y="80"/>
                    <a:pt x="131" y="82"/>
                  </a:cubicBezTo>
                  <a:cubicBezTo>
                    <a:pt x="131" y="87"/>
                    <a:pt x="132" y="91"/>
                    <a:pt x="132" y="92"/>
                  </a:cubicBezTo>
                  <a:cubicBezTo>
                    <a:pt x="133" y="94"/>
                    <a:pt x="133" y="95"/>
                    <a:pt x="134" y="96"/>
                  </a:cubicBezTo>
                  <a:cubicBezTo>
                    <a:pt x="133" y="97"/>
                    <a:pt x="133" y="98"/>
                    <a:pt x="132" y="99"/>
                  </a:cubicBezTo>
                  <a:cubicBezTo>
                    <a:pt x="129" y="116"/>
                    <a:pt x="122" y="118"/>
                    <a:pt x="119" y="118"/>
                  </a:cubicBezTo>
                  <a:close/>
                  <a:moveTo>
                    <a:pt x="171" y="112"/>
                  </a:moveTo>
                  <a:cubicBezTo>
                    <a:pt x="168" y="112"/>
                    <a:pt x="158" y="109"/>
                    <a:pt x="153" y="87"/>
                  </a:cubicBezTo>
                  <a:cubicBezTo>
                    <a:pt x="153" y="87"/>
                    <a:pt x="153" y="87"/>
                    <a:pt x="153" y="87"/>
                  </a:cubicBezTo>
                  <a:cubicBezTo>
                    <a:pt x="153" y="86"/>
                    <a:pt x="147" y="63"/>
                    <a:pt x="162" y="47"/>
                  </a:cubicBezTo>
                  <a:cubicBezTo>
                    <a:pt x="171" y="38"/>
                    <a:pt x="189" y="29"/>
                    <a:pt x="224" y="29"/>
                  </a:cubicBezTo>
                  <a:cubicBezTo>
                    <a:pt x="241" y="29"/>
                    <a:pt x="263" y="31"/>
                    <a:pt x="290" y="36"/>
                  </a:cubicBezTo>
                  <a:cubicBezTo>
                    <a:pt x="253" y="74"/>
                    <a:pt x="198" y="119"/>
                    <a:pt x="171" y="112"/>
                  </a:cubicBez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A26F95A-C427-4A0D-AB37-749B57CD3ED8}"/>
              </a:ext>
            </a:extLst>
          </p:cNvPr>
          <p:cNvSpPr txBox="1"/>
          <p:nvPr/>
        </p:nvSpPr>
        <p:spPr>
          <a:xfrm>
            <a:off x="5884304" y="2479537"/>
            <a:ext cx="10508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0560">
              <a:spcBef>
                <a:spcPts val="353"/>
              </a:spcBef>
              <a:buSzPct val="100000"/>
              <a:defRPr/>
            </a:pPr>
            <a:r>
              <a:rPr lang="en-US" b="1" kern="0" dirty="0">
                <a:solidFill>
                  <a:srgbClr val="62B5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Vigilant</a:t>
            </a:r>
            <a:endParaRPr lang="en-US" sz="2000" kern="0" dirty="0">
              <a:solidFill>
                <a:srgbClr val="62B5E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2EB7AC-A680-4FF1-8331-4B3075D48FB4}"/>
              </a:ext>
            </a:extLst>
          </p:cNvPr>
          <p:cNvSpPr txBox="1"/>
          <p:nvPr/>
        </p:nvSpPr>
        <p:spPr>
          <a:xfrm>
            <a:off x="1720313" y="2513330"/>
            <a:ext cx="14988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60560">
              <a:spcBef>
                <a:spcPts val="353"/>
              </a:spcBef>
              <a:buSzPct val="100000"/>
              <a:defRPr/>
            </a:pPr>
            <a:r>
              <a:rPr lang="en-US" b="1" kern="0" dirty="0">
                <a:solidFill>
                  <a:srgbClr val="62B5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Secure</a:t>
            </a:r>
            <a:endParaRPr lang="en-US" kern="0" dirty="0">
              <a:solidFill>
                <a:srgbClr val="62B5E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9D2E90-1D43-4C51-B94C-D29CB00E7372}"/>
              </a:ext>
            </a:extLst>
          </p:cNvPr>
          <p:cNvSpPr/>
          <p:nvPr/>
        </p:nvSpPr>
        <p:spPr>
          <a:xfrm>
            <a:off x="894448" y="2319767"/>
            <a:ext cx="2765098" cy="178653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5BC0E-5AD1-4F79-BA90-96057A1EBE2B}"/>
              </a:ext>
            </a:extLst>
          </p:cNvPr>
          <p:cNvSpPr txBox="1"/>
          <p:nvPr/>
        </p:nvSpPr>
        <p:spPr>
          <a:xfrm>
            <a:off x="1010780" y="2885453"/>
            <a:ext cx="2596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4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Take a measured, risk-prioritized approach to defend against known and emerging threats.</a:t>
            </a:r>
          </a:p>
          <a:p>
            <a:pPr algn="ctr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F626908-FFBD-49EA-9207-061562CA0C9F}"/>
              </a:ext>
            </a:extLst>
          </p:cNvPr>
          <p:cNvSpPr/>
          <p:nvPr/>
        </p:nvSpPr>
        <p:spPr>
          <a:xfrm>
            <a:off x="3054981" y="4768639"/>
            <a:ext cx="155276" cy="284339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015F114-6BDC-4859-90AC-2491BB66FF48}"/>
              </a:ext>
            </a:extLst>
          </p:cNvPr>
          <p:cNvSpPr/>
          <p:nvPr/>
        </p:nvSpPr>
        <p:spPr>
          <a:xfrm>
            <a:off x="1291391" y="4787270"/>
            <a:ext cx="122076" cy="256602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C4DA482-5F26-4BA8-82AB-1714F1565553}"/>
              </a:ext>
            </a:extLst>
          </p:cNvPr>
          <p:cNvSpPr/>
          <p:nvPr/>
        </p:nvSpPr>
        <p:spPr>
          <a:xfrm>
            <a:off x="865751" y="5053829"/>
            <a:ext cx="2793796" cy="112242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70F838-198C-44B6-8E48-3C0FC8F2CAFC}"/>
              </a:ext>
            </a:extLst>
          </p:cNvPr>
          <p:cNvSpPr txBox="1"/>
          <p:nvPr/>
        </p:nvSpPr>
        <p:spPr>
          <a:xfrm>
            <a:off x="1003933" y="4412450"/>
            <a:ext cx="910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B25CF2-8E1B-4449-9730-63B3A06B130D}"/>
              </a:ext>
            </a:extLst>
          </p:cNvPr>
          <p:cNvSpPr txBox="1"/>
          <p:nvPr/>
        </p:nvSpPr>
        <p:spPr>
          <a:xfrm>
            <a:off x="970122" y="5117319"/>
            <a:ext cx="2637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Authentication, Access Management, Provisioning, Transmission Security, End Point Security, Storage Protection and Encryption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F76C2C-EAE6-48DC-AA58-D90D090AA168}"/>
              </a:ext>
            </a:extLst>
          </p:cNvPr>
          <p:cNvSpPr/>
          <p:nvPr/>
        </p:nvSpPr>
        <p:spPr>
          <a:xfrm>
            <a:off x="2540833" y="4297845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A191228-23E8-4DB6-9221-834A93939589}"/>
              </a:ext>
            </a:extLst>
          </p:cNvPr>
          <p:cNvSpPr/>
          <p:nvPr/>
        </p:nvSpPr>
        <p:spPr>
          <a:xfrm>
            <a:off x="4787153" y="2319766"/>
            <a:ext cx="2765098" cy="178653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D1BB87-F762-4F63-94D8-13316E1B45BD}"/>
              </a:ext>
            </a:extLst>
          </p:cNvPr>
          <p:cNvSpPr txBox="1"/>
          <p:nvPr/>
        </p:nvSpPr>
        <p:spPr>
          <a:xfrm>
            <a:off x="4972945" y="2909091"/>
            <a:ext cx="2389680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4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 situational awareness and threat intelligence to identify harmful behavior.</a:t>
            </a:r>
          </a:p>
          <a:p>
            <a:pPr algn="ctr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2D029E1B-7585-477F-94E9-DE4A03105AC9}"/>
              </a:ext>
            </a:extLst>
          </p:cNvPr>
          <p:cNvSpPr/>
          <p:nvPr/>
        </p:nvSpPr>
        <p:spPr>
          <a:xfrm>
            <a:off x="6964480" y="4776958"/>
            <a:ext cx="122076" cy="256602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0D75CB3-B27E-4A63-B320-AE897DF2DC2F}"/>
              </a:ext>
            </a:extLst>
          </p:cNvPr>
          <p:cNvSpPr/>
          <p:nvPr/>
        </p:nvSpPr>
        <p:spPr>
          <a:xfrm>
            <a:off x="4758456" y="5035220"/>
            <a:ext cx="2793796" cy="112242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95CA881-18FB-42F3-B40F-A490C3D17C0A}"/>
              </a:ext>
            </a:extLst>
          </p:cNvPr>
          <p:cNvSpPr txBox="1"/>
          <p:nvPr/>
        </p:nvSpPr>
        <p:spPr>
          <a:xfrm>
            <a:off x="6382151" y="4273316"/>
            <a:ext cx="129562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Threat</a:t>
            </a:r>
          </a:p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A5D0C0-6892-4C61-B815-02FED664ECAE}"/>
              </a:ext>
            </a:extLst>
          </p:cNvPr>
          <p:cNvSpPr txBox="1"/>
          <p:nvPr/>
        </p:nvSpPr>
        <p:spPr>
          <a:xfrm>
            <a:off x="4777461" y="5173307"/>
            <a:ext cx="2792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Threat Intelligence, Vulnerability Management, Logging and Monitoring, Change and Release Management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8E7E1F6-2603-4973-9311-E5B2A6024281}"/>
              </a:ext>
            </a:extLst>
          </p:cNvPr>
          <p:cNvSpPr/>
          <p:nvPr/>
        </p:nvSpPr>
        <p:spPr>
          <a:xfrm>
            <a:off x="899857" y="4318741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B6E5875-19AB-4D26-85B3-A20AEB198DAA}"/>
              </a:ext>
            </a:extLst>
          </p:cNvPr>
          <p:cNvSpPr/>
          <p:nvPr/>
        </p:nvSpPr>
        <p:spPr>
          <a:xfrm>
            <a:off x="6470608" y="4294212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8DCEB5-A36E-4DAD-93A5-21821AC84091}"/>
              </a:ext>
            </a:extLst>
          </p:cNvPr>
          <p:cNvSpPr txBox="1"/>
          <p:nvPr/>
        </p:nvSpPr>
        <p:spPr>
          <a:xfrm>
            <a:off x="9553341" y="2506407"/>
            <a:ext cx="12233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0560">
              <a:spcBef>
                <a:spcPts val="353"/>
              </a:spcBef>
              <a:buSzPct val="100000"/>
              <a:defRPr/>
            </a:pPr>
            <a:r>
              <a:rPr lang="en-US" b="1" kern="0" dirty="0">
                <a:solidFill>
                  <a:srgbClr val="62B5E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Resilient</a:t>
            </a:r>
            <a:endParaRPr lang="en-US" sz="2000" kern="0" dirty="0">
              <a:solidFill>
                <a:srgbClr val="62B5E5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07C402C-7379-4D23-A3ED-826AD5269E3B}"/>
              </a:ext>
            </a:extLst>
          </p:cNvPr>
          <p:cNvSpPr/>
          <p:nvPr/>
        </p:nvSpPr>
        <p:spPr>
          <a:xfrm>
            <a:off x="8484785" y="2319766"/>
            <a:ext cx="2765098" cy="178653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82BF2D9-D161-4C5C-8501-C05C21B14CFE}"/>
              </a:ext>
            </a:extLst>
          </p:cNvPr>
          <p:cNvSpPr txBox="1"/>
          <p:nvPr/>
        </p:nvSpPr>
        <p:spPr>
          <a:xfrm>
            <a:off x="8693676" y="2941172"/>
            <a:ext cx="2370906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4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 the ability to recover from and minimize the impact of cyber incidents.</a:t>
            </a:r>
          </a:p>
          <a:p>
            <a:pPr algn="ctr"/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7" name="Arrow: Down 76">
            <a:extLst>
              <a:ext uri="{FF2B5EF4-FFF2-40B4-BE49-F238E27FC236}">
                <a16:creationId xmlns:a16="http://schemas.microsoft.com/office/drawing/2014/main" id="{CB928253-D563-479D-BCEB-5B8BC617BABC}"/>
              </a:ext>
            </a:extLst>
          </p:cNvPr>
          <p:cNvSpPr/>
          <p:nvPr/>
        </p:nvSpPr>
        <p:spPr>
          <a:xfrm>
            <a:off x="10654565" y="4814974"/>
            <a:ext cx="122076" cy="256602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9D981C2-1EB0-4A33-B8FD-9A921D71ADAB}"/>
              </a:ext>
            </a:extLst>
          </p:cNvPr>
          <p:cNvSpPr/>
          <p:nvPr/>
        </p:nvSpPr>
        <p:spPr>
          <a:xfrm>
            <a:off x="8467883" y="5069455"/>
            <a:ext cx="2793796" cy="112242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9FB85E-D346-415D-8B51-E47F27CA3BA4}"/>
              </a:ext>
            </a:extLst>
          </p:cNvPr>
          <p:cNvSpPr txBox="1"/>
          <p:nvPr/>
        </p:nvSpPr>
        <p:spPr>
          <a:xfrm>
            <a:off x="10060463" y="4312419"/>
            <a:ext cx="129562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Threat</a:t>
            </a:r>
          </a:p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209A72-AA3E-4DAC-8C04-89A595EE39A6}"/>
              </a:ext>
            </a:extLst>
          </p:cNvPr>
          <p:cNvSpPr txBox="1"/>
          <p:nvPr/>
        </p:nvSpPr>
        <p:spPr>
          <a:xfrm>
            <a:off x="8693676" y="5409060"/>
            <a:ext cx="238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Crisis Management, Incident Response, Risk Reporting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957D119-43D8-49C1-9755-22EB9CE89614}"/>
              </a:ext>
            </a:extLst>
          </p:cNvPr>
          <p:cNvSpPr/>
          <p:nvPr/>
        </p:nvSpPr>
        <p:spPr>
          <a:xfrm>
            <a:off x="10148920" y="4341084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8D8DBE8-DFC0-414E-9727-929574E3967C}"/>
              </a:ext>
            </a:extLst>
          </p:cNvPr>
          <p:cNvSpPr txBox="1"/>
          <p:nvPr/>
        </p:nvSpPr>
        <p:spPr>
          <a:xfrm>
            <a:off x="8565143" y="4300819"/>
            <a:ext cx="979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Protection</a:t>
            </a: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66D73A13-F4FD-4001-9729-2C53FA4DBB37}"/>
              </a:ext>
            </a:extLst>
          </p:cNvPr>
          <p:cNvSpPr/>
          <p:nvPr/>
        </p:nvSpPr>
        <p:spPr>
          <a:xfrm>
            <a:off x="9009554" y="4785198"/>
            <a:ext cx="155276" cy="284339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A744867-56FA-4498-9900-4050044322B1}"/>
              </a:ext>
            </a:extLst>
          </p:cNvPr>
          <p:cNvSpPr/>
          <p:nvPr/>
        </p:nvSpPr>
        <p:spPr>
          <a:xfrm>
            <a:off x="8495406" y="4314404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3B5C6754-9972-4C52-8514-43AE733AC567}"/>
              </a:ext>
            </a:extLst>
          </p:cNvPr>
          <p:cNvSpPr/>
          <p:nvPr/>
        </p:nvSpPr>
        <p:spPr>
          <a:xfrm>
            <a:off x="5259463" y="4769890"/>
            <a:ext cx="122076" cy="256602"/>
          </a:xfrm>
          <a:prstGeom prst="downArrow">
            <a:avLst/>
          </a:prstGeom>
          <a:solidFill>
            <a:srgbClr val="62B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0E8E61C-A3E4-4A84-9688-61DFD966CA08}"/>
              </a:ext>
            </a:extLst>
          </p:cNvPr>
          <p:cNvSpPr txBox="1"/>
          <p:nvPr/>
        </p:nvSpPr>
        <p:spPr>
          <a:xfrm>
            <a:off x="4677134" y="4266248"/>
            <a:ext cx="1295626" cy="51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</a:t>
            </a:r>
          </a:p>
          <a:p>
            <a:pPr algn="ctr" defTabSz="599132" fontAlgn="base">
              <a:spcBef>
                <a:spcPct val="0"/>
              </a:spcBef>
              <a:spcAft>
                <a:spcPts val="353"/>
              </a:spcAft>
              <a:defRPr/>
            </a:pPr>
            <a:r>
              <a:rPr lang="en-US" sz="1200" kern="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333AAD96-03BA-4B43-8A3C-FC38CFC6C9E8}"/>
              </a:ext>
            </a:extLst>
          </p:cNvPr>
          <p:cNvSpPr/>
          <p:nvPr/>
        </p:nvSpPr>
        <p:spPr>
          <a:xfrm>
            <a:off x="4765591" y="4287144"/>
            <a:ext cx="1118713" cy="46810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SOC_Text">
            <a:extLst>
              <a:ext uri="{FF2B5EF4-FFF2-40B4-BE49-F238E27FC236}">
                <a16:creationId xmlns:a16="http://schemas.microsoft.com/office/drawing/2014/main" id="{6207689A-2F8D-4787-BAF3-E39B935738CC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49397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B699DB-6BCB-4DFC-9A3F-8E050FC186DF}"/>
              </a:ext>
            </a:extLst>
          </p:cNvPr>
          <p:cNvSpPr txBox="1"/>
          <p:nvPr/>
        </p:nvSpPr>
        <p:spPr>
          <a:xfrm>
            <a:off x="1559865" y="280119"/>
            <a:ext cx="90722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Scope of </a:t>
            </a:r>
            <a:r>
              <a:rPr lang="en-US" sz="3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IoThinking</a:t>
            </a:r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the near future</a:t>
            </a:r>
          </a:p>
          <a:p>
            <a:pPr algn="just"/>
            <a:endParaRPr lang="en-US" sz="3200" b="1" dirty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9573C-1F4B-4D0E-8D5B-ACA28BEC8694}"/>
              </a:ext>
            </a:extLst>
          </p:cNvPr>
          <p:cNvGrpSpPr/>
          <p:nvPr/>
        </p:nvGrpSpPr>
        <p:grpSpPr>
          <a:xfrm>
            <a:off x="575112" y="1172207"/>
            <a:ext cx="11041775" cy="1213722"/>
            <a:chOff x="98342" y="1124770"/>
            <a:chExt cx="11995316" cy="12474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FBAE75-C3C6-4A7C-B193-21EBBF15B7B2}"/>
                </a:ext>
              </a:extLst>
            </p:cNvPr>
            <p:cNvSpPr txBox="1"/>
            <p:nvPr/>
          </p:nvSpPr>
          <p:spPr>
            <a:xfrm>
              <a:off x="98342" y="1972094"/>
              <a:ext cx="2355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Aerospace Industry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D2B8EF-9C9A-4CB8-815E-CE12BB5F402F}"/>
                </a:ext>
              </a:extLst>
            </p:cNvPr>
            <p:cNvSpPr txBox="1"/>
            <p:nvPr/>
          </p:nvSpPr>
          <p:spPr>
            <a:xfrm>
              <a:off x="2612300" y="1972094"/>
              <a:ext cx="2481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Insurance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076B1-E516-466F-9BB7-B1A26C42742C}"/>
                </a:ext>
              </a:extLst>
            </p:cNvPr>
            <p:cNvSpPr txBox="1"/>
            <p:nvPr/>
          </p:nvSpPr>
          <p:spPr>
            <a:xfrm>
              <a:off x="4993228" y="1972094"/>
              <a:ext cx="2617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Banking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6D9B62-4B7A-4F5C-919A-AB48E9275C5C}"/>
                </a:ext>
              </a:extLst>
            </p:cNvPr>
            <p:cNvSpPr txBox="1"/>
            <p:nvPr/>
          </p:nvSpPr>
          <p:spPr>
            <a:xfrm>
              <a:off x="7720638" y="1972094"/>
              <a:ext cx="21416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Life Sciences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F7AC4C-F8BE-4D04-BB46-05F575FFC040}"/>
                </a:ext>
              </a:extLst>
            </p:cNvPr>
            <p:cNvSpPr txBox="1"/>
            <p:nvPr/>
          </p:nvSpPr>
          <p:spPr>
            <a:xfrm>
              <a:off x="10082020" y="1972094"/>
              <a:ext cx="20116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Travel</a:t>
              </a:r>
            </a:p>
          </p:txBody>
        </p:sp>
        <p:pic>
          <p:nvPicPr>
            <p:cNvPr id="15" name="Graphic 14" descr="Money">
              <a:extLst>
                <a:ext uri="{FF2B5EF4-FFF2-40B4-BE49-F238E27FC236}">
                  <a16:creationId xmlns:a16="http://schemas.microsoft.com/office/drawing/2014/main" id="{2270C613-8AFB-4BA5-B188-CD73D5AE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46503" y="1126429"/>
              <a:ext cx="553278" cy="553278"/>
            </a:xfrm>
            <a:prstGeom prst="rect">
              <a:avLst/>
            </a:prstGeom>
          </p:spPr>
        </p:pic>
        <p:pic>
          <p:nvPicPr>
            <p:cNvPr id="17" name="Graphic 16" descr="Suitcase">
              <a:extLst>
                <a:ext uri="{FF2B5EF4-FFF2-40B4-BE49-F238E27FC236}">
                  <a16:creationId xmlns:a16="http://schemas.microsoft.com/office/drawing/2014/main" id="{BCAF37FC-AED6-4148-B6E4-DF632543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11200" y="1126429"/>
              <a:ext cx="553278" cy="553278"/>
            </a:xfrm>
            <a:prstGeom prst="rect">
              <a:avLst/>
            </a:prstGeom>
          </p:spPr>
        </p:pic>
        <p:pic>
          <p:nvPicPr>
            <p:cNvPr id="19" name="Graphic 18" descr="Fingerprint">
              <a:extLst>
                <a:ext uri="{FF2B5EF4-FFF2-40B4-BE49-F238E27FC236}">
                  <a16:creationId xmlns:a16="http://schemas.microsoft.com/office/drawing/2014/main" id="{67B91D85-A1BC-4888-920D-C4B62C268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14835" y="1126429"/>
              <a:ext cx="553278" cy="553278"/>
            </a:xfrm>
            <a:prstGeom prst="rect">
              <a:avLst/>
            </a:prstGeom>
          </p:spPr>
        </p:pic>
        <p:pic>
          <p:nvPicPr>
            <p:cNvPr id="21" name="Graphic 20" descr="Send">
              <a:extLst>
                <a:ext uri="{FF2B5EF4-FFF2-40B4-BE49-F238E27FC236}">
                  <a16:creationId xmlns:a16="http://schemas.microsoft.com/office/drawing/2014/main" id="{55214E28-0310-4F94-ADEE-726D41183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4003" y="1126429"/>
              <a:ext cx="553278" cy="553278"/>
            </a:xfrm>
            <a:prstGeom prst="rect">
              <a:avLst/>
            </a:prstGeom>
          </p:spPr>
        </p:pic>
        <p:pic>
          <p:nvPicPr>
            <p:cNvPr id="23" name="Graphic 22" descr="Research">
              <a:extLst>
                <a:ext uri="{FF2B5EF4-FFF2-40B4-BE49-F238E27FC236}">
                  <a16:creationId xmlns:a16="http://schemas.microsoft.com/office/drawing/2014/main" id="{82A9FA2B-777C-4336-B48B-A72E2FFA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4610" y="1124770"/>
              <a:ext cx="553278" cy="55327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F0C6CB-D433-4AA2-83CC-A3E47EFAA88C}"/>
              </a:ext>
            </a:extLst>
          </p:cNvPr>
          <p:cNvGrpSpPr/>
          <p:nvPr/>
        </p:nvGrpSpPr>
        <p:grpSpPr>
          <a:xfrm>
            <a:off x="6294116" y="3588249"/>
            <a:ext cx="7575807" cy="2658838"/>
            <a:chOff x="3402433" y="3705982"/>
            <a:chExt cx="7575807" cy="265883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B867A8-EE8A-4877-A7AA-2B797F67B073}"/>
                </a:ext>
              </a:extLst>
            </p:cNvPr>
            <p:cNvSpPr txBox="1"/>
            <p:nvPr/>
          </p:nvSpPr>
          <p:spPr>
            <a:xfrm>
              <a:off x="3826026" y="3705982"/>
              <a:ext cx="715221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 10-40% reduced reactive maintenance.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            5-25% improved employee productivity.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                 2-6% increased asset availability.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            5-25% reduced IT costs.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 3-4% reduced environmental health and safety incidents.</a:t>
              </a:r>
            </a:p>
          </p:txBody>
        </p:sp>
        <p:pic>
          <p:nvPicPr>
            <p:cNvPr id="29" name="Graphic 28" descr="Gauge">
              <a:extLst>
                <a:ext uri="{FF2B5EF4-FFF2-40B4-BE49-F238E27FC236}">
                  <a16:creationId xmlns:a16="http://schemas.microsoft.com/office/drawing/2014/main" id="{E2C6EC84-0D51-4E6A-BCB1-CC13E04A7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118106" y="4845280"/>
              <a:ext cx="420930" cy="420930"/>
            </a:xfrm>
            <a:prstGeom prst="rect">
              <a:avLst/>
            </a:prstGeom>
          </p:spPr>
        </p:pic>
        <p:pic>
          <p:nvPicPr>
            <p:cNvPr id="31" name="Graphic 30" descr="Business Growth">
              <a:extLst>
                <a:ext uri="{FF2B5EF4-FFF2-40B4-BE49-F238E27FC236}">
                  <a16:creationId xmlns:a16="http://schemas.microsoft.com/office/drawing/2014/main" id="{6A6D1D1E-EAA4-4846-932B-03F44BAC6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21390" y="4429359"/>
              <a:ext cx="491378" cy="491378"/>
            </a:xfrm>
            <a:prstGeom prst="rect">
              <a:avLst/>
            </a:prstGeom>
          </p:spPr>
        </p:pic>
        <p:pic>
          <p:nvPicPr>
            <p:cNvPr id="33" name="Graphic 32" descr="Coins">
              <a:extLst>
                <a:ext uri="{FF2B5EF4-FFF2-40B4-BE49-F238E27FC236}">
                  <a16:creationId xmlns:a16="http://schemas.microsoft.com/office/drawing/2014/main" id="{11A2EB0F-DD31-4C52-AECA-9313A029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44669" y="5396321"/>
              <a:ext cx="420930" cy="420930"/>
            </a:xfrm>
            <a:prstGeom prst="rect">
              <a:avLst/>
            </a:prstGeom>
          </p:spPr>
        </p:pic>
        <p:pic>
          <p:nvPicPr>
            <p:cNvPr id="35" name="Graphic 34" descr="Heart with pulse">
              <a:extLst>
                <a:ext uri="{FF2B5EF4-FFF2-40B4-BE49-F238E27FC236}">
                  <a16:creationId xmlns:a16="http://schemas.microsoft.com/office/drawing/2014/main" id="{968297BA-AEDA-4A34-9492-BFD69F616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02433" y="5923473"/>
              <a:ext cx="441347" cy="441347"/>
            </a:xfrm>
            <a:prstGeom prst="rect">
              <a:avLst/>
            </a:prstGeom>
          </p:spPr>
        </p:pic>
        <p:pic>
          <p:nvPicPr>
            <p:cNvPr id="37" name="Graphic 36" descr="Tools">
              <a:extLst>
                <a:ext uri="{FF2B5EF4-FFF2-40B4-BE49-F238E27FC236}">
                  <a16:creationId xmlns:a16="http://schemas.microsoft.com/office/drawing/2014/main" id="{C367EBA9-1933-41B0-9C7E-0A040B6C5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17250" y="3966736"/>
              <a:ext cx="351309" cy="35130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C66905-35EC-4EA6-BFF5-1998665996CA}"/>
              </a:ext>
            </a:extLst>
          </p:cNvPr>
          <p:cNvGrpSpPr/>
          <p:nvPr/>
        </p:nvGrpSpPr>
        <p:grpSpPr>
          <a:xfrm>
            <a:off x="859512" y="3787445"/>
            <a:ext cx="2526416" cy="2406606"/>
            <a:chOff x="497353" y="3840481"/>
            <a:chExt cx="2526416" cy="24066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CD4E7A9-FF11-4C0C-BF11-5C08EB369536}"/>
                </a:ext>
              </a:extLst>
            </p:cNvPr>
            <p:cNvSpPr txBox="1"/>
            <p:nvPr/>
          </p:nvSpPr>
          <p:spPr>
            <a:xfrm>
              <a:off x="689724" y="4252084"/>
              <a:ext cx="21416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highlight>
                    <a:srgbClr val="000000"/>
                  </a:highlight>
                  <a:latin typeface="Verdana" panose="020B0604030504040204" pitchFamily="34" charset="0"/>
                  <a:ea typeface="Verdana" panose="020B0604030504040204" pitchFamily="34" charset="0"/>
                </a:rPr>
                <a:t>With </a:t>
              </a:r>
              <a:r>
                <a:rPr lang="en-US" sz="1600" dirty="0" err="1">
                  <a:solidFill>
                    <a:schemeClr val="bg1"/>
                  </a:solidFill>
                  <a:highlight>
                    <a:srgbClr val="000000"/>
                  </a:highlight>
                  <a:latin typeface="Verdana" panose="020B0604030504040204" pitchFamily="34" charset="0"/>
                  <a:ea typeface="Verdana" panose="020B0604030504040204" pitchFamily="34" charset="0"/>
                </a:rPr>
                <a:t>IoThinking</a:t>
              </a:r>
              <a:r>
                <a:rPr lang="en-US" sz="1600" dirty="0">
                  <a:solidFill>
                    <a:schemeClr val="bg1"/>
                  </a:solidFill>
                  <a:highlight>
                    <a:srgbClr val="000000"/>
                  </a:highlight>
                  <a:latin typeface="Verdana" panose="020B0604030504040204" pitchFamily="34" charset="0"/>
                  <a:ea typeface="Verdana" panose="020B0604030504040204" pitchFamily="34" charset="0"/>
                </a:rPr>
                <a:t>, these proven growths of Turnkey IoT are only bound to increase manifold</a:t>
              </a: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76D0FC5-2643-47F8-80A4-C38AF54EA859}"/>
                </a:ext>
              </a:extLst>
            </p:cNvPr>
            <p:cNvSpPr/>
            <p:nvPr/>
          </p:nvSpPr>
          <p:spPr>
            <a:xfrm>
              <a:off x="497353" y="3840481"/>
              <a:ext cx="2526416" cy="2406606"/>
            </a:xfrm>
            <a:prstGeom prst="ellipse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F03EF17-4CB0-41CF-BBCF-EB407271AD1F}"/>
              </a:ext>
            </a:extLst>
          </p:cNvPr>
          <p:cNvSpPr/>
          <p:nvPr/>
        </p:nvSpPr>
        <p:spPr>
          <a:xfrm>
            <a:off x="2188028" y="3035047"/>
            <a:ext cx="8897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If Internet of thinking were to be seen as an advancement of Turnkey IoT: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55F30-25C8-4FE1-828A-DD2EB14B6941}"/>
              </a:ext>
            </a:extLst>
          </p:cNvPr>
          <p:cNvCxnSpPr>
            <a:cxnSpLocks/>
          </p:cNvCxnSpPr>
          <p:nvPr/>
        </p:nvCxnSpPr>
        <p:spPr>
          <a:xfrm>
            <a:off x="2895600" y="4049486"/>
            <a:ext cx="3200400" cy="0"/>
          </a:xfrm>
          <a:prstGeom prst="line">
            <a:avLst/>
          </a:prstGeom>
          <a:ln w="28575">
            <a:solidFill>
              <a:schemeClr val="accent3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CA30C-083B-4D53-A592-3CE4EF6C6E26}"/>
              </a:ext>
            </a:extLst>
          </p:cNvPr>
          <p:cNvCxnSpPr>
            <a:cxnSpLocks/>
          </p:cNvCxnSpPr>
          <p:nvPr/>
        </p:nvCxnSpPr>
        <p:spPr>
          <a:xfrm>
            <a:off x="3287486" y="4539343"/>
            <a:ext cx="3265714" cy="0"/>
          </a:xfrm>
          <a:prstGeom prst="line">
            <a:avLst/>
          </a:prstGeom>
          <a:ln w="28575">
            <a:solidFill>
              <a:schemeClr val="accent3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C5DCF3-E4A0-4CD1-9278-348540E6F2F2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3385928" y="4981020"/>
            <a:ext cx="3349535" cy="9728"/>
          </a:xfrm>
          <a:prstGeom prst="line">
            <a:avLst/>
          </a:prstGeom>
          <a:ln w="28575">
            <a:solidFill>
              <a:schemeClr val="accent3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3B43F6-F8D7-4E4C-879F-37558D0CE410}"/>
              </a:ext>
            </a:extLst>
          </p:cNvPr>
          <p:cNvCxnSpPr>
            <a:cxnSpLocks/>
          </p:cNvCxnSpPr>
          <p:nvPr/>
        </p:nvCxnSpPr>
        <p:spPr>
          <a:xfrm>
            <a:off x="3287486" y="5508171"/>
            <a:ext cx="3372756" cy="0"/>
          </a:xfrm>
          <a:prstGeom prst="line">
            <a:avLst/>
          </a:prstGeom>
          <a:ln w="28575">
            <a:solidFill>
              <a:schemeClr val="accent3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F616AA-2923-4F25-BA13-05A5E1A58617}"/>
              </a:ext>
            </a:extLst>
          </p:cNvPr>
          <p:cNvCxnSpPr>
            <a:cxnSpLocks/>
          </p:cNvCxnSpPr>
          <p:nvPr/>
        </p:nvCxnSpPr>
        <p:spPr>
          <a:xfrm>
            <a:off x="2754086" y="6030686"/>
            <a:ext cx="3341914" cy="0"/>
          </a:xfrm>
          <a:prstGeom prst="line">
            <a:avLst/>
          </a:prstGeom>
          <a:ln w="28575">
            <a:solidFill>
              <a:schemeClr val="accent3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USOC_Text">
            <a:extLst>
              <a:ext uri="{FF2B5EF4-FFF2-40B4-BE49-F238E27FC236}">
                <a16:creationId xmlns:a16="http://schemas.microsoft.com/office/drawing/2014/main" id="{333FDEBB-80CC-40A7-9F19-957B1BDB31B9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bg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bg1"/>
                </a:solidFill>
                <a:latin typeface="Verdana"/>
              </a:rPr>
            </a:br>
            <a:endParaRPr lang="en-US" sz="1100" dirty="0">
              <a:solidFill>
                <a:schemeClr val="bg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3201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"/>
            <a:ext cx="0" cy="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4" y="5700755"/>
            <a:ext cx="3547872" cy="737589"/>
          </a:xfrm>
          <a:prstGeom prst="rect">
            <a:avLst/>
          </a:prstGeom>
        </p:spPr>
      </p:pic>
      <p:sp>
        <p:nvSpPr>
          <p:cNvPr id="5" name="USOC_Text">
            <a:extLst>
              <a:ext uri="{FF2B5EF4-FFF2-40B4-BE49-F238E27FC236}">
                <a16:creationId xmlns:a16="http://schemas.microsoft.com/office/drawing/2014/main" id="{1ED93759-7E20-48DE-840C-03621B63A04B}"/>
              </a:ext>
            </a:extLst>
          </p:cNvPr>
          <p:cNvSpPr txBox="1">
            <a:spLocks/>
          </p:cNvSpPr>
          <p:nvPr/>
        </p:nvSpPr>
        <p:spPr bwMode="gray">
          <a:xfrm>
            <a:off x="131984" y="6438344"/>
            <a:ext cx="8825203" cy="465990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66700" indent="-2667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9750" indent="-273050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06450" indent="-266700" algn="l" defTabSz="914400" rtl="0" eaLnBrk="1" latinLnBrk="0" hangingPunct="1">
              <a:spcBef>
                <a:spcPts val="1200"/>
              </a:spcBef>
              <a:buSzPct val="60000"/>
              <a:buFont typeface="Courier New" panose="02070309020205020404" pitchFamily="49" charset="0"/>
              <a:buChar char="o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00"/>
              </a:lnSpc>
            </a:pPr>
            <a:r>
              <a:rPr lang="en-US" sz="1100" dirty="0">
                <a:solidFill>
                  <a:schemeClr val="tx1"/>
                </a:solidFill>
                <a:latin typeface="Verdana"/>
              </a:rPr>
              <a:t>Copyright © 2019 Deloitte Development LLC. All rights reserved.36 USC 220506</a:t>
            </a:r>
            <a:br>
              <a:rPr lang="en-US" sz="1100" dirty="0">
                <a:solidFill>
                  <a:schemeClr val="tx1"/>
                </a:solidFill>
                <a:latin typeface="Verdana"/>
              </a:rPr>
            </a:br>
            <a:endParaRPr lang="en-US" sz="1100" dirty="0">
              <a:solidFill>
                <a:schemeClr val="tx1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58007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lIns="0" rIns="0" anchor="b" anchorCtr="0">
        <a:normAutofit fontScale="92500"/>
      </a:bodyPr>
      <a:lstStyle>
        <a:defPPr>
          <a:lnSpc>
            <a:spcPts val="900"/>
          </a:lnSpc>
          <a:defRPr sz="1300" b="1" dirty="0">
            <a:solidFill>
              <a:schemeClr val="tx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1" id="{B250B804-2FDB-4928-98F0-F76F4A35E307}" vid="{34B986A3-8F99-4F88-AF27-8B60A5DA0FDB}"/>
    </a:ext>
  </a:extLst>
</a:theme>
</file>

<file path=ppt/theme/theme3.xml><?xml version="1.0" encoding="utf-8"?>
<a:theme xmlns:a="http://schemas.openxmlformats.org/drawingml/2006/main" name="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Presentation4" id="{6EE34C1D-AB53-4DB7-B278-D7A1F9C2CBA3}" vid="{970869B5-A15A-4310-8F27-DE88B4E3E9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21068</TotalTime>
  <Words>548</Words>
  <Application>Microsoft Office PowerPoint</Application>
  <PresentationFormat>Widescreen</PresentationFormat>
  <Paragraphs>96</Paragraphs>
  <Slides>9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Segoe UI</vt:lpstr>
      <vt:lpstr>Verdana</vt:lpstr>
      <vt:lpstr>Wingdings 2</vt:lpstr>
      <vt:lpstr>Office Theme</vt:lpstr>
      <vt:lpstr>Deloitte_US_Onscreen</vt:lpstr>
      <vt:lpstr>Deloitte 16_9 onscreen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Jain, Shubham (US - Bengaluru)</dc:creator>
  <cp:lastModifiedBy>Salamuddin, Mohammed (US - Bengaluru)</cp:lastModifiedBy>
  <cp:revision>234</cp:revision>
  <dcterms:created xsi:type="dcterms:W3CDTF">2019-03-12T09:05:04Z</dcterms:created>
  <dcterms:modified xsi:type="dcterms:W3CDTF">2019-04-23T14:00:17Z</dcterms:modified>
</cp:coreProperties>
</file>